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webextensions/webextension1.xml" ContentType="application/vnd.ms-office.webextension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notesMasterIdLst>
    <p:notesMasterId r:id="rId18"/>
  </p:notesMasterIdLst>
  <p:sldIdLst>
    <p:sldId id="256" r:id="rId4"/>
    <p:sldId id="261" r:id="rId5"/>
    <p:sldId id="263" r:id="rId6"/>
    <p:sldId id="264" r:id="rId7"/>
    <p:sldId id="266" r:id="rId8"/>
    <p:sldId id="267" r:id="rId9"/>
    <p:sldId id="265" r:id="rId10"/>
    <p:sldId id="268" r:id="rId11"/>
    <p:sldId id="271" r:id="rId12"/>
    <p:sldId id="259" r:id="rId13"/>
    <p:sldId id="275" r:id="rId14"/>
    <p:sldId id="274" r:id="rId15"/>
    <p:sldId id="276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600" autoAdjust="0"/>
  </p:normalViewPr>
  <p:slideViewPr>
    <p:cSldViewPr snapToGrid="0">
      <p:cViewPr>
        <p:scale>
          <a:sx n="80" d="100"/>
          <a:sy n="80" d="100"/>
        </p:scale>
        <p:origin x="882" y="-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2124B-22A3-4C3B-B5A4-40D3A073961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41940-7AD2-4691-A6F3-EAA9BF66B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5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Anything I missed or other thoughts?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41940-7AD2-4691-A6F3-EAA9BF66B0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29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Atul</a:t>
            </a:r>
            <a:r>
              <a:rPr lang="en-US" dirty="0" smtClean="0"/>
              <a:t> describes a couple of examples in which vital</a:t>
            </a:r>
            <a:r>
              <a:rPr lang="en-US" baseline="0" dirty="0" smtClean="0"/>
              <a:t> questions or mistakes were make due to the urgency and stress in the moment.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41940-7AD2-4691-A6F3-EAA9BF66B0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30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Calendars,</a:t>
            </a:r>
            <a:r>
              <a:rPr lang="en-US" baseline="0" dirty="0" smtClean="0"/>
              <a:t> </a:t>
            </a:r>
            <a:r>
              <a:rPr lang="en-US" dirty="0" smtClean="0"/>
              <a:t>SBAR,</a:t>
            </a:r>
            <a:r>
              <a:rPr lang="en-US" baseline="0" dirty="0" smtClean="0"/>
              <a:t> DMAIC, ADKAR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41940-7AD2-4691-A6F3-EAA9BF66B0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48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1682D-7C06-4B10-803F-09B02B1677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107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Initially</a:t>
            </a:r>
            <a:r>
              <a:rPr lang="en-US" baseline="0" dirty="0" smtClean="0"/>
              <a:t> released in 2002, revised in 2011</a:t>
            </a:r>
          </a:p>
          <a:p>
            <a:r>
              <a:rPr lang="en-US" baseline="0" dirty="0" smtClean="0"/>
              <a:t>Must be reported within 24 hours, investigation must commence within 48 hours, and you will get an unannounced visit from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41940-7AD2-4691-A6F3-EAA9BF66B0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6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70D3-DDD0-47D6-9B98-279D473A77C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17CE-0767-463E-83C2-DE5CEEDB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2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70D3-DDD0-47D6-9B98-279D473A77C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17CE-0767-463E-83C2-DE5CEEDB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5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70D3-DDD0-47D6-9B98-279D473A77C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17CE-0767-463E-83C2-DE5CEEDB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4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E1F0-2DDF-49B5-A957-B1852842ACCE}" type="datetime1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426F-B811-40CD-9CDD-F30B0E0B48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9151" y="1143000"/>
            <a:ext cx="4000500" cy="5219700"/>
          </a:xfrm>
          <a:custGeom>
            <a:avLst/>
            <a:gdLst>
              <a:gd name="connsiteX0" fmla="*/ 0 w 4000500"/>
              <a:gd name="connsiteY0" fmla="*/ 0 h 5219700"/>
              <a:gd name="connsiteX1" fmla="*/ 4000500 w 4000500"/>
              <a:gd name="connsiteY1" fmla="*/ 0 h 5219700"/>
              <a:gd name="connsiteX2" fmla="*/ 4000500 w 4000500"/>
              <a:gd name="connsiteY2" fmla="*/ 5219700 h 5219700"/>
              <a:gd name="connsiteX3" fmla="*/ 0 w 4000500"/>
              <a:gd name="connsiteY3" fmla="*/ 521970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0" h="5219700">
                <a:moveTo>
                  <a:pt x="0" y="0"/>
                </a:moveTo>
                <a:lnTo>
                  <a:pt x="4000500" y="0"/>
                </a:lnTo>
                <a:lnTo>
                  <a:pt x="4000500" y="5219700"/>
                </a:lnTo>
                <a:lnTo>
                  <a:pt x="0" y="5219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79376"/>
            <a:ext cx="7886700" cy="7778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59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7AA5-6E43-40AA-B6F0-8F3CFC592E12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www.company.com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0FC0-C249-4D04-B544-FD1B8667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94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CC48-B69C-4DEC-8651-38EEAE5DA492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www.company.com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0FC0-C249-4D04-B544-FD1B8667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89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520E-1BF7-45B5-ADEA-B633A36A1163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www.company.com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0FC0-C249-4D04-B544-FD1B8667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53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F109-E288-46D8-B98E-2D2418C68F1B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www.company.com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0FC0-C249-4D04-B544-FD1B8667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0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588F-D72C-4F14-A042-BC44E900B8D7}" type="datetime1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www.company.com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0FC0-C249-4D04-B544-FD1B8667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65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8AB-26B3-4EA3-A408-F7FCCAE75171}" type="datetime1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www.company.com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0FC0-C249-4D04-B544-FD1B8667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94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8E83-494F-464F-9D17-DF13348FC2A0}" type="datetime1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www.company.com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0FC0-C249-4D04-B544-FD1B8667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9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70D3-DDD0-47D6-9B98-279D473A77C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17CE-0767-463E-83C2-DE5CEEDB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8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2FF0-20E6-4825-818C-BCDFDE6C8B72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www.company.com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0FC0-C249-4D04-B544-FD1B8667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1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A676-6283-4033-BA6F-3B82A4912850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www.company.com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0FC0-C249-4D04-B544-FD1B8667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36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43A5-CA34-4510-A99A-8E11C96668AC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www.company.com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0FC0-C249-4D04-B544-FD1B8667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82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0551-0C93-4501-99CD-E5B5A6542159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www.company.com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0FC0-C249-4D04-B544-FD1B8667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93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C3F0-17A4-4440-8E63-A4D5C657279C}" type="datetime1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7FDE-2CBF-4C55-BF78-65E56FD80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70D3-DDD0-47D6-9B98-279D473A77C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17CE-0767-463E-83C2-DE5CEEDB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4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70D3-DDD0-47D6-9B98-279D473A77C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17CE-0767-463E-83C2-DE5CEEDB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0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70D3-DDD0-47D6-9B98-279D473A77C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17CE-0767-463E-83C2-DE5CEEDB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6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70D3-DDD0-47D6-9B98-279D473A77C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17CE-0767-463E-83C2-DE5CEEDB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8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70D3-DDD0-47D6-9B98-279D473A77C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17CE-0767-463E-83C2-DE5CEEDB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2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70D3-DDD0-47D6-9B98-279D473A77C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17CE-0767-463E-83C2-DE5CEEDB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7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70D3-DDD0-47D6-9B98-279D473A77C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17CE-0767-463E-83C2-DE5CEEDB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2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70D3-DDD0-47D6-9B98-279D473A77C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F17CE-0767-463E-83C2-DE5CEEDB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4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9376"/>
            <a:ext cx="7886700" cy="777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3000"/>
            <a:ext cx="7886700" cy="521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706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5B540C-4D06-4E83-AFC2-6AC85C524CCF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9072" y="64706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" y="-67173"/>
            <a:ext cx="592388" cy="425312"/>
            <a:chOff x="0" y="-82628"/>
            <a:chExt cx="737530" cy="529518"/>
          </a:xfrm>
        </p:grpSpPr>
        <p:sp>
          <p:nvSpPr>
            <p:cNvPr id="11" name="Rectangle 6"/>
            <p:cNvSpPr/>
            <p:nvPr/>
          </p:nvSpPr>
          <p:spPr>
            <a:xfrm>
              <a:off x="0" y="-3416"/>
              <a:ext cx="603858" cy="450306"/>
            </a:xfrm>
            <a:custGeom>
              <a:avLst/>
              <a:gdLst>
                <a:gd name="connsiteX0" fmla="*/ 0 w 783415"/>
                <a:gd name="connsiteY0" fmla="*/ 0 h 584201"/>
                <a:gd name="connsiteX1" fmla="*/ 783415 w 783415"/>
                <a:gd name="connsiteY1" fmla="*/ 0 h 584201"/>
                <a:gd name="connsiteX2" fmla="*/ 783415 w 783415"/>
                <a:gd name="connsiteY2" fmla="*/ 584201 h 584201"/>
                <a:gd name="connsiteX3" fmla="*/ 0 w 783415"/>
                <a:gd name="connsiteY3" fmla="*/ 584201 h 584201"/>
                <a:gd name="connsiteX4" fmla="*/ 0 w 783415"/>
                <a:gd name="connsiteY4" fmla="*/ 0 h 584201"/>
                <a:gd name="connsiteX0" fmla="*/ 0 w 783415"/>
                <a:gd name="connsiteY0" fmla="*/ 0 h 584201"/>
                <a:gd name="connsiteX1" fmla="*/ 783415 w 783415"/>
                <a:gd name="connsiteY1" fmla="*/ 0 h 584201"/>
                <a:gd name="connsiteX2" fmla="*/ 783415 w 783415"/>
                <a:gd name="connsiteY2" fmla="*/ 584201 h 584201"/>
                <a:gd name="connsiteX3" fmla="*/ 266950 w 783415"/>
                <a:gd name="connsiteY3" fmla="*/ 584201 h 584201"/>
                <a:gd name="connsiteX4" fmla="*/ 0 w 783415"/>
                <a:gd name="connsiteY4" fmla="*/ 584201 h 584201"/>
                <a:gd name="connsiteX5" fmla="*/ 0 w 783415"/>
                <a:gd name="connsiteY5" fmla="*/ 0 h 584201"/>
                <a:gd name="connsiteX0" fmla="*/ 0 w 783415"/>
                <a:gd name="connsiteY0" fmla="*/ 0 h 584201"/>
                <a:gd name="connsiteX1" fmla="*/ 783415 w 783415"/>
                <a:gd name="connsiteY1" fmla="*/ 0 h 584201"/>
                <a:gd name="connsiteX2" fmla="*/ 266950 w 783415"/>
                <a:gd name="connsiteY2" fmla="*/ 584201 h 584201"/>
                <a:gd name="connsiteX3" fmla="*/ 0 w 783415"/>
                <a:gd name="connsiteY3" fmla="*/ 584201 h 584201"/>
                <a:gd name="connsiteX4" fmla="*/ 0 w 783415"/>
                <a:gd name="connsiteY4" fmla="*/ 0 h 584201"/>
                <a:gd name="connsiteX0" fmla="*/ 0 w 783415"/>
                <a:gd name="connsiteY0" fmla="*/ 0 h 584201"/>
                <a:gd name="connsiteX1" fmla="*/ 783415 w 783415"/>
                <a:gd name="connsiteY1" fmla="*/ 0 h 584201"/>
                <a:gd name="connsiteX2" fmla="*/ 301133 w 783415"/>
                <a:gd name="connsiteY2" fmla="*/ 584201 h 584201"/>
                <a:gd name="connsiteX3" fmla="*/ 0 w 783415"/>
                <a:gd name="connsiteY3" fmla="*/ 584201 h 584201"/>
                <a:gd name="connsiteX4" fmla="*/ 0 w 783415"/>
                <a:gd name="connsiteY4" fmla="*/ 0 h 58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415" h="584201">
                  <a:moveTo>
                    <a:pt x="0" y="0"/>
                  </a:moveTo>
                  <a:lnTo>
                    <a:pt x="783415" y="0"/>
                  </a:lnTo>
                  <a:lnTo>
                    <a:pt x="301133" y="584201"/>
                  </a:lnTo>
                  <a:lnTo>
                    <a:pt x="0" y="584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12" name="Rectangle 7"/>
            <p:cNvSpPr/>
            <p:nvPr/>
          </p:nvSpPr>
          <p:spPr>
            <a:xfrm rot="7084288">
              <a:off x="405851" y="22313"/>
              <a:ext cx="436620" cy="226738"/>
            </a:xfrm>
            <a:custGeom>
              <a:avLst/>
              <a:gdLst>
                <a:gd name="connsiteX0" fmla="*/ 0 w 465034"/>
                <a:gd name="connsiteY0" fmla="*/ 0 h 164727"/>
                <a:gd name="connsiteX1" fmla="*/ 465034 w 465034"/>
                <a:gd name="connsiteY1" fmla="*/ 0 h 164727"/>
                <a:gd name="connsiteX2" fmla="*/ 465034 w 465034"/>
                <a:gd name="connsiteY2" fmla="*/ 164727 h 164727"/>
                <a:gd name="connsiteX3" fmla="*/ 0 w 465034"/>
                <a:gd name="connsiteY3" fmla="*/ 164727 h 164727"/>
                <a:gd name="connsiteX4" fmla="*/ 0 w 465034"/>
                <a:gd name="connsiteY4" fmla="*/ 0 h 164727"/>
                <a:gd name="connsiteX0" fmla="*/ 0 w 481142"/>
                <a:gd name="connsiteY0" fmla="*/ 0 h 250593"/>
                <a:gd name="connsiteX1" fmla="*/ 465034 w 481142"/>
                <a:gd name="connsiteY1" fmla="*/ 0 h 250593"/>
                <a:gd name="connsiteX2" fmla="*/ 481142 w 481142"/>
                <a:gd name="connsiteY2" fmla="*/ 250593 h 250593"/>
                <a:gd name="connsiteX3" fmla="*/ 0 w 481142"/>
                <a:gd name="connsiteY3" fmla="*/ 164727 h 250593"/>
                <a:gd name="connsiteX4" fmla="*/ 0 w 481142"/>
                <a:gd name="connsiteY4" fmla="*/ 0 h 250593"/>
                <a:gd name="connsiteX0" fmla="*/ 0 w 481142"/>
                <a:gd name="connsiteY0" fmla="*/ 0 h 250593"/>
                <a:gd name="connsiteX1" fmla="*/ 398778 w 481142"/>
                <a:gd name="connsiteY1" fmla="*/ 73117 h 250593"/>
                <a:gd name="connsiteX2" fmla="*/ 481142 w 481142"/>
                <a:gd name="connsiteY2" fmla="*/ 250593 h 250593"/>
                <a:gd name="connsiteX3" fmla="*/ 0 w 481142"/>
                <a:gd name="connsiteY3" fmla="*/ 164727 h 250593"/>
                <a:gd name="connsiteX4" fmla="*/ 0 w 481142"/>
                <a:gd name="connsiteY4" fmla="*/ 0 h 250593"/>
                <a:gd name="connsiteX0" fmla="*/ 0 w 545575"/>
                <a:gd name="connsiteY0" fmla="*/ 0 h 270204"/>
                <a:gd name="connsiteX1" fmla="*/ 463211 w 545575"/>
                <a:gd name="connsiteY1" fmla="*/ 92728 h 270204"/>
                <a:gd name="connsiteX2" fmla="*/ 545575 w 545575"/>
                <a:gd name="connsiteY2" fmla="*/ 270204 h 270204"/>
                <a:gd name="connsiteX3" fmla="*/ 64433 w 545575"/>
                <a:gd name="connsiteY3" fmla="*/ 184338 h 270204"/>
                <a:gd name="connsiteX4" fmla="*/ 0 w 545575"/>
                <a:gd name="connsiteY4" fmla="*/ 0 h 270204"/>
                <a:gd name="connsiteX0" fmla="*/ 0 w 545575"/>
                <a:gd name="connsiteY0" fmla="*/ 0 h 270204"/>
                <a:gd name="connsiteX1" fmla="*/ 463211 w 545575"/>
                <a:gd name="connsiteY1" fmla="*/ 92728 h 270204"/>
                <a:gd name="connsiteX2" fmla="*/ 545575 w 545575"/>
                <a:gd name="connsiteY2" fmla="*/ 270204 h 270204"/>
                <a:gd name="connsiteX3" fmla="*/ 150998 w 545575"/>
                <a:gd name="connsiteY3" fmla="*/ 194846 h 270204"/>
                <a:gd name="connsiteX4" fmla="*/ 0 w 545575"/>
                <a:gd name="connsiteY4" fmla="*/ 0 h 270204"/>
                <a:gd name="connsiteX0" fmla="*/ 0 w 545575"/>
                <a:gd name="connsiteY0" fmla="*/ 0 h 270204"/>
                <a:gd name="connsiteX1" fmla="*/ 463211 w 545575"/>
                <a:gd name="connsiteY1" fmla="*/ 92728 h 270204"/>
                <a:gd name="connsiteX2" fmla="*/ 545575 w 545575"/>
                <a:gd name="connsiteY2" fmla="*/ 270204 h 270204"/>
                <a:gd name="connsiteX3" fmla="*/ 111778 w 545575"/>
                <a:gd name="connsiteY3" fmla="*/ 202270 h 270204"/>
                <a:gd name="connsiteX4" fmla="*/ 0 w 545575"/>
                <a:gd name="connsiteY4" fmla="*/ 0 h 270204"/>
                <a:gd name="connsiteX0" fmla="*/ 0 w 545575"/>
                <a:gd name="connsiteY0" fmla="*/ 0 h 270204"/>
                <a:gd name="connsiteX1" fmla="*/ 463211 w 545575"/>
                <a:gd name="connsiteY1" fmla="*/ 92728 h 270204"/>
                <a:gd name="connsiteX2" fmla="*/ 545575 w 545575"/>
                <a:gd name="connsiteY2" fmla="*/ 270204 h 270204"/>
                <a:gd name="connsiteX3" fmla="*/ 109677 w 545575"/>
                <a:gd name="connsiteY3" fmla="*/ 203391 h 270204"/>
                <a:gd name="connsiteX4" fmla="*/ 0 w 545575"/>
                <a:gd name="connsiteY4" fmla="*/ 0 h 270204"/>
                <a:gd name="connsiteX0" fmla="*/ 0 w 545575"/>
                <a:gd name="connsiteY0" fmla="*/ 0 h 270204"/>
                <a:gd name="connsiteX1" fmla="*/ 463211 w 545575"/>
                <a:gd name="connsiteY1" fmla="*/ 92728 h 270204"/>
                <a:gd name="connsiteX2" fmla="*/ 545575 w 545575"/>
                <a:gd name="connsiteY2" fmla="*/ 270204 h 270204"/>
                <a:gd name="connsiteX3" fmla="*/ 109677 w 545575"/>
                <a:gd name="connsiteY3" fmla="*/ 203391 h 270204"/>
                <a:gd name="connsiteX4" fmla="*/ 0 w 545575"/>
                <a:gd name="connsiteY4" fmla="*/ 0 h 270204"/>
                <a:gd name="connsiteX0" fmla="*/ 0 w 545575"/>
                <a:gd name="connsiteY0" fmla="*/ 0 h 270204"/>
                <a:gd name="connsiteX1" fmla="*/ 463211 w 545575"/>
                <a:gd name="connsiteY1" fmla="*/ 92728 h 270204"/>
                <a:gd name="connsiteX2" fmla="*/ 545575 w 545575"/>
                <a:gd name="connsiteY2" fmla="*/ 270204 h 270204"/>
                <a:gd name="connsiteX3" fmla="*/ 109677 w 545575"/>
                <a:gd name="connsiteY3" fmla="*/ 203391 h 270204"/>
                <a:gd name="connsiteX4" fmla="*/ 0 w 545575"/>
                <a:gd name="connsiteY4" fmla="*/ 0 h 270204"/>
                <a:gd name="connsiteX0" fmla="*/ 0 w 545575"/>
                <a:gd name="connsiteY0" fmla="*/ 0 h 270204"/>
                <a:gd name="connsiteX1" fmla="*/ 463211 w 545575"/>
                <a:gd name="connsiteY1" fmla="*/ 92728 h 270204"/>
                <a:gd name="connsiteX2" fmla="*/ 545575 w 545575"/>
                <a:gd name="connsiteY2" fmla="*/ 270204 h 270204"/>
                <a:gd name="connsiteX3" fmla="*/ 109677 w 545575"/>
                <a:gd name="connsiteY3" fmla="*/ 203391 h 270204"/>
                <a:gd name="connsiteX4" fmla="*/ 0 w 545575"/>
                <a:gd name="connsiteY4" fmla="*/ 0 h 270204"/>
                <a:gd name="connsiteX0" fmla="*/ 0 w 545575"/>
                <a:gd name="connsiteY0" fmla="*/ 0 h 270204"/>
                <a:gd name="connsiteX1" fmla="*/ 463211 w 545575"/>
                <a:gd name="connsiteY1" fmla="*/ 92728 h 270204"/>
                <a:gd name="connsiteX2" fmla="*/ 545575 w 545575"/>
                <a:gd name="connsiteY2" fmla="*/ 270204 h 270204"/>
                <a:gd name="connsiteX3" fmla="*/ 107576 w 545575"/>
                <a:gd name="connsiteY3" fmla="*/ 204511 h 270204"/>
                <a:gd name="connsiteX4" fmla="*/ 0 w 545575"/>
                <a:gd name="connsiteY4" fmla="*/ 0 h 270204"/>
                <a:gd name="connsiteX0" fmla="*/ 0 w 554118"/>
                <a:gd name="connsiteY0" fmla="*/ 0 h 271045"/>
                <a:gd name="connsiteX1" fmla="*/ 463211 w 554118"/>
                <a:gd name="connsiteY1" fmla="*/ 92728 h 271045"/>
                <a:gd name="connsiteX2" fmla="*/ 554118 w 554118"/>
                <a:gd name="connsiteY2" fmla="*/ 271045 h 271045"/>
                <a:gd name="connsiteX3" fmla="*/ 107576 w 554118"/>
                <a:gd name="connsiteY3" fmla="*/ 204511 h 271045"/>
                <a:gd name="connsiteX4" fmla="*/ 0 w 554118"/>
                <a:gd name="connsiteY4" fmla="*/ 0 h 271045"/>
                <a:gd name="connsiteX0" fmla="*/ 0 w 554118"/>
                <a:gd name="connsiteY0" fmla="*/ 0 h 271045"/>
                <a:gd name="connsiteX1" fmla="*/ 463072 w 554118"/>
                <a:gd name="connsiteY1" fmla="*/ 87404 h 271045"/>
                <a:gd name="connsiteX2" fmla="*/ 554118 w 554118"/>
                <a:gd name="connsiteY2" fmla="*/ 271045 h 271045"/>
                <a:gd name="connsiteX3" fmla="*/ 107576 w 554118"/>
                <a:gd name="connsiteY3" fmla="*/ 204511 h 271045"/>
                <a:gd name="connsiteX4" fmla="*/ 0 w 554118"/>
                <a:gd name="connsiteY4" fmla="*/ 0 h 271045"/>
                <a:gd name="connsiteX0" fmla="*/ 0 w 554118"/>
                <a:gd name="connsiteY0" fmla="*/ 0 h 271045"/>
                <a:gd name="connsiteX1" fmla="*/ 451867 w 554118"/>
                <a:gd name="connsiteY1" fmla="*/ 66395 h 271045"/>
                <a:gd name="connsiteX2" fmla="*/ 554118 w 554118"/>
                <a:gd name="connsiteY2" fmla="*/ 271045 h 271045"/>
                <a:gd name="connsiteX3" fmla="*/ 107576 w 554118"/>
                <a:gd name="connsiteY3" fmla="*/ 204511 h 271045"/>
                <a:gd name="connsiteX4" fmla="*/ 0 w 554118"/>
                <a:gd name="connsiteY4" fmla="*/ 0 h 271045"/>
                <a:gd name="connsiteX0" fmla="*/ 0 w 554118"/>
                <a:gd name="connsiteY0" fmla="*/ 0 h 271045"/>
                <a:gd name="connsiteX1" fmla="*/ 445562 w 554118"/>
                <a:gd name="connsiteY1" fmla="*/ 69757 h 271045"/>
                <a:gd name="connsiteX2" fmla="*/ 554118 w 554118"/>
                <a:gd name="connsiteY2" fmla="*/ 271045 h 271045"/>
                <a:gd name="connsiteX3" fmla="*/ 107576 w 554118"/>
                <a:gd name="connsiteY3" fmla="*/ 204511 h 271045"/>
                <a:gd name="connsiteX4" fmla="*/ 0 w 554118"/>
                <a:gd name="connsiteY4" fmla="*/ 0 h 271045"/>
                <a:gd name="connsiteX0" fmla="*/ 0 w 556780"/>
                <a:gd name="connsiteY0" fmla="*/ 0 h 291215"/>
                <a:gd name="connsiteX1" fmla="*/ 445562 w 556780"/>
                <a:gd name="connsiteY1" fmla="*/ 69757 h 291215"/>
                <a:gd name="connsiteX2" fmla="*/ 556780 w 556780"/>
                <a:gd name="connsiteY2" fmla="*/ 291215 h 291215"/>
                <a:gd name="connsiteX3" fmla="*/ 107576 w 556780"/>
                <a:gd name="connsiteY3" fmla="*/ 204511 h 291215"/>
                <a:gd name="connsiteX4" fmla="*/ 0 w 556780"/>
                <a:gd name="connsiteY4" fmla="*/ 0 h 291215"/>
                <a:gd name="connsiteX0" fmla="*/ 0 w 556780"/>
                <a:gd name="connsiteY0" fmla="*/ 0 h 291215"/>
                <a:gd name="connsiteX1" fmla="*/ 459990 w 556780"/>
                <a:gd name="connsiteY1" fmla="*/ 91749 h 291215"/>
                <a:gd name="connsiteX2" fmla="*/ 556780 w 556780"/>
                <a:gd name="connsiteY2" fmla="*/ 291215 h 291215"/>
                <a:gd name="connsiteX3" fmla="*/ 107576 w 556780"/>
                <a:gd name="connsiteY3" fmla="*/ 204511 h 291215"/>
                <a:gd name="connsiteX4" fmla="*/ 0 w 556780"/>
                <a:gd name="connsiteY4" fmla="*/ 0 h 291215"/>
                <a:gd name="connsiteX0" fmla="*/ 0 w 556780"/>
                <a:gd name="connsiteY0" fmla="*/ 0 h 291215"/>
                <a:gd name="connsiteX1" fmla="*/ 455508 w 556780"/>
                <a:gd name="connsiteY1" fmla="*/ 83345 h 291215"/>
                <a:gd name="connsiteX2" fmla="*/ 556780 w 556780"/>
                <a:gd name="connsiteY2" fmla="*/ 291215 h 291215"/>
                <a:gd name="connsiteX3" fmla="*/ 107576 w 556780"/>
                <a:gd name="connsiteY3" fmla="*/ 204511 h 291215"/>
                <a:gd name="connsiteX4" fmla="*/ 0 w 556780"/>
                <a:gd name="connsiteY4" fmla="*/ 0 h 291215"/>
                <a:gd name="connsiteX0" fmla="*/ 0 w 560982"/>
                <a:gd name="connsiteY0" fmla="*/ 0 h 288974"/>
                <a:gd name="connsiteX1" fmla="*/ 455508 w 560982"/>
                <a:gd name="connsiteY1" fmla="*/ 83345 h 288974"/>
                <a:gd name="connsiteX2" fmla="*/ 560982 w 560982"/>
                <a:gd name="connsiteY2" fmla="*/ 288974 h 288974"/>
                <a:gd name="connsiteX3" fmla="*/ 107576 w 560982"/>
                <a:gd name="connsiteY3" fmla="*/ 204511 h 288974"/>
                <a:gd name="connsiteX4" fmla="*/ 0 w 560982"/>
                <a:gd name="connsiteY4" fmla="*/ 0 h 288974"/>
                <a:gd name="connsiteX0" fmla="*/ 0 w 563223"/>
                <a:gd name="connsiteY0" fmla="*/ 0 h 293177"/>
                <a:gd name="connsiteX1" fmla="*/ 455508 w 563223"/>
                <a:gd name="connsiteY1" fmla="*/ 83345 h 293177"/>
                <a:gd name="connsiteX2" fmla="*/ 563223 w 563223"/>
                <a:gd name="connsiteY2" fmla="*/ 293177 h 293177"/>
                <a:gd name="connsiteX3" fmla="*/ 107576 w 563223"/>
                <a:gd name="connsiteY3" fmla="*/ 204511 h 293177"/>
                <a:gd name="connsiteX4" fmla="*/ 0 w 563223"/>
                <a:gd name="connsiteY4" fmla="*/ 0 h 293177"/>
                <a:gd name="connsiteX0" fmla="*/ 0 w 566446"/>
                <a:gd name="connsiteY0" fmla="*/ 0 h 294158"/>
                <a:gd name="connsiteX1" fmla="*/ 455508 w 566446"/>
                <a:gd name="connsiteY1" fmla="*/ 83345 h 294158"/>
                <a:gd name="connsiteX2" fmla="*/ 566446 w 566446"/>
                <a:gd name="connsiteY2" fmla="*/ 294158 h 294158"/>
                <a:gd name="connsiteX3" fmla="*/ 107576 w 566446"/>
                <a:gd name="connsiteY3" fmla="*/ 204511 h 294158"/>
                <a:gd name="connsiteX4" fmla="*/ 0 w 566446"/>
                <a:gd name="connsiteY4" fmla="*/ 0 h 29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446" h="294158">
                  <a:moveTo>
                    <a:pt x="0" y="0"/>
                  </a:moveTo>
                  <a:lnTo>
                    <a:pt x="455508" y="83345"/>
                  </a:lnTo>
                  <a:lnTo>
                    <a:pt x="566446" y="294158"/>
                  </a:lnTo>
                  <a:lnTo>
                    <a:pt x="107576" y="204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5215"/>
            <a:ext cx="338469" cy="181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334D0A-C1EE-4814-87A3-CFB490956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00">
          <p15:clr>
            <a:srgbClr val="F26B43"/>
          </p15:clr>
        </p15:guide>
        <p15:guide id="2" pos="324">
          <p15:clr>
            <a:srgbClr val="F26B43"/>
          </p15:clr>
        </p15:guide>
        <p15:guide id="3" pos="396">
          <p15:clr>
            <a:srgbClr val="F26B43"/>
          </p15:clr>
        </p15:guide>
        <p15:guide id="4" pos="5364">
          <p15:clr>
            <a:srgbClr val="F26B43"/>
          </p15:clr>
        </p15:guide>
        <p15:guide id="5" pos="5436">
          <p15:clr>
            <a:srgbClr val="F26B43"/>
          </p15:clr>
        </p15:guide>
        <p15:guide id="6" orient="horz" pos="720">
          <p15:clr>
            <a:srgbClr val="F26B43"/>
          </p15:clr>
        </p15:guide>
        <p15:guide id="7" orient="horz" pos="400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705"/>
            <a:ext cx="8229600" cy="549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5588"/>
            <a:ext cx="8229600" cy="5584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88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B7AE85-D89E-4473-867B-C1BA06631EB9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688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www.company.com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7274" y="6492875"/>
            <a:ext cx="468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F40FC0-C249-4D04-B544-FD1B866782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5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6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5472">
          <p15:clr>
            <a:srgbClr val="F26B43"/>
          </p15:clr>
        </p15:guide>
        <p15:guide id="5" pos="288">
          <p15:clr>
            <a:srgbClr val="F26B43"/>
          </p15:clr>
        </p15:guide>
        <p15:guide id="7" orient="horz" pos="4056">
          <p15:clr>
            <a:srgbClr val="F26B43"/>
          </p15:clr>
        </p15:guide>
        <p15:guide id="8" orient="horz" pos="5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805" y="290167"/>
            <a:ext cx="4829694" cy="64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Surgery Checklist</a:t>
            </a:r>
            <a:endParaRPr lang="en-US" dirty="0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ntent Placeholder 3" title="Web Video Player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76667888"/>
                  </p:ext>
                </p:extLst>
              </p:nvPr>
            </p:nvGraphicFramePr>
            <p:xfrm>
              <a:off x="628650" y="1825625"/>
              <a:ext cx="7886700" cy="435133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ontent Placeholder 3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650" y="1825625"/>
                <a:ext cx="7886700" cy="43513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92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716"/>
            <a:ext cx="8229600" cy="996640"/>
          </a:xfrm>
        </p:spPr>
        <p:txBody>
          <a:bodyPr/>
          <a:lstStyle/>
          <a:p>
            <a:pPr algn="l"/>
            <a:r>
              <a:rPr lang="en-US" dirty="0" smtClean="0"/>
              <a:t>8 out of the 29 “Never Events” or SRE’s (serious reportable events) are related to Surgical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0FC0-C249-4D04-B544-FD1B86678266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48" y="1897684"/>
            <a:ext cx="7555360" cy="459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Checklists in “your” areas?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Question</a:t>
            </a:r>
            <a:r>
              <a:rPr lang="en-US" dirty="0"/>
              <a:t>:  </a:t>
            </a:r>
            <a:r>
              <a:rPr lang="en-US" dirty="0" smtClean="0"/>
              <a:t>How do you think the checklists improves team collaboration?  Have any of you experienced a similar </a:t>
            </a:r>
            <a:r>
              <a:rPr lang="en-US" dirty="0" smtClean="0"/>
              <a:t>affect?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6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0228" y="663830"/>
            <a:ext cx="4581132" cy="5777808"/>
            <a:chOff x="4878808" y="2226864"/>
            <a:chExt cx="3117862" cy="3932308"/>
          </a:xfrm>
          <a:solidFill>
            <a:schemeClr val="accent2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878808" y="2226864"/>
              <a:ext cx="3117862" cy="3456010"/>
            </a:xfrm>
            <a:custGeom>
              <a:avLst/>
              <a:gdLst>
                <a:gd name="connsiteX0" fmla="*/ 1354063 w 3117862"/>
                <a:gd name="connsiteY0" fmla="*/ 185 h 3443468"/>
                <a:gd name="connsiteX1" fmla="*/ 1478582 w 3117862"/>
                <a:gd name="connsiteY1" fmla="*/ 2235 h 3443468"/>
                <a:gd name="connsiteX2" fmla="*/ 1995451 w 3117862"/>
                <a:gd name="connsiteY2" fmla="*/ 112885 h 3443468"/>
                <a:gd name="connsiteX3" fmla="*/ 2720168 w 3117862"/>
                <a:gd name="connsiteY3" fmla="*/ 1223768 h 3443468"/>
                <a:gd name="connsiteX4" fmla="*/ 3074412 w 3117862"/>
                <a:gd name="connsiteY4" fmla="*/ 1821909 h 3443468"/>
                <a:gd name="connsiteX5" fmla="*/ 3016672 w 3117862"/>
                <a:gd name="connsiteY5" fmla="*/ 2092915 h 3443468"/>
                <a:gd name="connsiteX6" fmla="*/ 2941766 w 3117862"/>
                <a:gd name="connsiteY6" fmla="*/ 2331896 h 3443468"/>
                <a:gd name="connsiteX7" fmla="*/ 2856560 w 3117862"/>
                <a:gd name="connsiteY7" fmla="*/ 2447943 h 3443468"/>
                <a:gd name="connsiteX8" fmla="*/ 2818482 w 3117862"/>
                <a:gd name="connsiteY8" fmla="*/ 2652833 h 3443468"/>
                <a:gd name="connsiteX9" fmla="*/ 2834088 w 3117862"/>
                <a:gd name="connsiteY9" fmla="*/ 2848082 h 3443468"/>
                <a:gd name="connsiteX10" fmla="*/ 2674912 w 3117862"/>
                <a:gd name="connsiteY10" fmla="*/ 3050561 h 3443468"/>
                <a:gd name="connsiteX11" fmla="*/ 2323790 w 3117862"/>
                <a:gd name="connsiteY11" fmla="*/ 3119088 h 3443468"/>
                <a:gd name="connsiteX12" fmla="*/ 2123728 w 3117862"/>
                <a:gd name="connsiteY12" fmla="*/ 3321567 h 3443468"/>
                <a:gd name="connsiteX13" fmla="*/ 2094389 w 3117862"/>
                <a:gd name="connsiteY13" fmla="*/ 3443468 h 3443468"/>
                <a:gd name="connsiteX14" fmla="*/ 911610 w 3117862"/>
                <a:gd name="connsiteY14" fmla="*/ 3443468 h 3443468"/>
                <a:gd name="connsiteX15" fmla="*/ 899592 w 3117862"/>
                <a:gd name="connsiteY15" fmla="*/ 3242430 h 3443468"/>
                <a:gd name="connsiteX16" fmla="*/ 950491 w 3117862"/>
                <a:gd name="connsiteY16" fmla="*/ 2592945 h 3443468"/>
                <a:gd name="connsiteX17" fmla="*/ 1417534 w 3117862"/>
                <a:gd name="connsiteY17" fmla="*/ 1980806 h 3443468"/>
                <a:gd name="connsiteX18" fmla="*/ 1758211 w 3117862"/>
                <a:gd name="connsiteY18" fmla="*/ 670166 h 3443468"/>
                <a:gd name="connsiteX19" fmla="*/ 539654 w 3117862"/>
                <a:gd name="connsiteY19" fmla="*/ 1109915 h 3443468"/>
                <a:gd name="connsiteX20" fmla="*/ 516306 w 3117862"/>
                <a:gd name="connsiteY20" fmla="*/ 1255939 h 3443468"/>
                <a:gd name="connsiteX21" fmla="*/ 0 w 3117862"/>
                <a:gd name="connsiteY21" fmla="*/ 1199486 h 3443468"/>
                <a:gd name="connsiteX22" fmla="*/ 137 w 3117862"/>
                <a:gd name="connsiteY22" fmla="*/ 1196909 h 3443468"/>
                <a:gd name="connsiteX23" fmla="*/ 554443 w 3117862"/>
                <a:gd name="connsiteY23" fmla="*/ 198973 h 3443468"/>
                <a:gd name="connsiteX24" fmla="*/ 1354063 w 3117862"/>
                <a:gd name="connsiteY24" fmla="*/ 185 h 3443468"/>
                <a:gd name="connsiteX0" fmla="*/ 1354063 w 3117862"/>
                <a:gd name="connsiteY0" fmla="*/ 185 h 3443468"/>
                <a:gd name="connsiteX1" fmla="*/ 1478582 w 3117862"/>
                <a:gd name="connsiteY1" fmla="*/ 2235 h 3443468"/>
                <a:gd name="connsiteX2" fmla="*/ 1995451 w 3117862"/>
                <a:gd name="connsiteY2" fmla="*/ 112885 h 3443468"/>
                <a:gd name="connsiteX3" fmla="*/ 2720168 w 3117862"/>
                <a:gd name="connsiteY3" fmla="*/ 1223768 h 3443468"/>
                <a:gd name="connsiteX4" fmla="*/ 3074412 w 3117862"/>
                <a:gd name="connsiteY4" fmla="*/ 1821909 h 3443468"/>
                <a:gd name="connsiteX5" fmla="*/ 3016672 w 3117862"/>
                <a:gd name="connsiteY5" fmla="*/ 2092915 h 3443468"/>
                <a:gd name="connsiteX6" fmla="*/ 2941766 w 3117862"/>
                <a:gd name="connsiteY6" fmla="*/ 2331896 h 3443468"/>
                <a:gd name="connsiteX7" fmla="*/ 2856560 w 3117862"/>
                <a:gd name="connsiteY7" fmla="*/ 2447943 h 3443468"/>
                <a:gd name="connsiteX8" fmla="*/ 2818482 w 3117862"/>
                <a:gd name="connsiteY8" fmla="*/ 2652833 h 3443468"/>
                <a:gd name="connsiteX9" fmla="*/ 2834088 w 3117862"/>
                <a:gd name="connsiteY9" fmla="*/ 2848082 h 3443468"/>
                <a:gd name="connsiteX10" fmla="*/ 2674912 w 3117862"/>
                <a:gd name="connsiteY10" fmla="*/ 3050561 h 3443468"/>
                <a:gd name="connsiteX11" fmla="*/ 2323790 w 3117862"/>
                <a:gd name="connsiteY11" fmla="*/ 3119088 h 3443468"/>
                <a:gd name="connsiteX12" fmla="*/ 2123728 w 3117862"/>
                <a:gd name="connsiteY12" fmla="*/ 3321567 h 3443468"/>
                <a:gd name="connsiteX13" fmla="*/ 2094389 w 3117862"/>
                <a:gd name="connsiteY13" fmla="*/ 3443468 h 3443468"/>
                <a:gd name="connsiteX14" fmla="*/ 911610 w 3117862"/>
                <a:gd name="connsiteY14" fmla="*/ 3443468 h 3443468"/>
                <a:gd name="connsiteX15" fmla="*/ 950491 w 3117862"/>
                <a:gd name="connsiteY15" fmla="*/ 2592945 h 3443468"/>
                <a:gd name="connsiteX16" fmla="*/ 1417534 w 3117862"/>
                <a:gd name="connsiteY16" fmla="*/ 1980806 h 3443468"/>
                <a:gd name="connsiteX17" fmla="*/ 1758211 w 3117862"/>
                <a:gd name="connsiteY17" fmla="*/ 670166 h 3443468"/>
                <a:gd name="connsiteX18" fmla="*/ 539654 w 3117862"/>
                <a:gd name="connsiteY18" fmla="*/ 1109915 h 3443468"/>
                <a:gd name="connsiteX19" fmla="*/ 516306 w 3117862"/>
                <a:gd name="connsiteY19" fmla="*/ 1255939 h 3443468"/>
                <a:gd name="connsiteX20" fmla="*/ 0 w 3117862"/>
                <a:gd name="connsiteY20" fmla="*/ 1199486 h 3443468"/>
                <a:gd name="connsiteX21" fmla="*/ 137 w 3117862"/>
                <a:gd name="connsiteY21" fmla="*/ 1196909 h 3443468"/>
                <a:gd name="connsiteX22" fmla="*/ 554443 w 3117862"/>
                <a:gd name="connsiteY22" fmla="*/ 198973 h 3443468"/>
                <a:gd name="connsiteX23" fmla="*/ 1354063 w 3117862"/>
                <a:gd name="connsiteY23" fmla="*/ 185 h 3443468"/>
                <a:gd name="connsiteX0" fmla="*/ 1354063 w 3117862"/>
                <a:gd name="connsiteY0" fmla="*/ 185 h 3443468"/>
                <a:gd name="connsiteX1" fmla="*/ 1478582 w 3117862"/>
                <a:gd name="connsiteY1" fmla="*/ 2235 h 3443468"/>
                <a:gd name="connsiteX2" fmla="*/ 1995451 w 3117862"/>
                <a:gd name="connsiteY2" fmla="*/ 112885 h 3443468"/>
                <a:gd name="connsiteX3" fmla="*/ 2720168 w 3117862"/>
                <a:gd name="connsiteY3" fmla="*/ 1223768 h 3443468"/>
                <a:gd name="connsiteX4" fmla="*/ 3074412 w 3117862"/>
                <a:gd name="connsiteY4" fmla="*/ 1821909 h 3443468"/>
                <a:gd name="connsiteX5" fmla="*/ 3016672 w 3117862"/>
                <a:gd name="connsiteY5" fmla="*/ 2092915 h 3443468"/>
                <a:gd name="connsiteX6" fmla="*/ 2941766 w 3117862"/>
                <a:gd name="connsiteY6" fmla="*/ 2331896 h 3443468"/>
                <a:gd name="connsiteX7" fmla="*/ 2856560 w 3117862"/>
                <a:gd name="connsiteY7" fmla="*/ 2447943 h 3443468"/>
                <a:gd name="connsiteX8" fmla="*/ 2818482 w 3117862"/>
                <a:gd name="connsiteY8" fmla="*/ 2652833 h 3443468"/>
                <a:gd name="connsiteX9" fmla="*/ 2834088 w 3117862"/>
                <a:gd name="connsiteY9" fmla="*/ 2848082 h 3443468"/>
                <a:gd name="connsiteX10" fmla="*/ 2674912 w 3117862"/>
                <a:gd name="connsiteY10" fmla="*/ 3050561 h 3443468"/>
                <a:gd name="connsiteX11" fmla="*/ 2323790 w 3117862"/>
                <a:gd name="connsiteY11" fmla="*/ 3119088 h 3443468"/>
                <a:gd name="connsiteX12" fmla="*/ 2123728 w 3117862"/>
                <a:gd name="connsiteY12" fmla="*/ 3321567 h 3443468"/>
                <a:gd name="connsiteX13" fmla="*/ 2094389 w 3117862"/>
                <a:gd name="connsiteY13" fmla="*/ 3443468 h 3443468"/>
                <a:gd name="connsiteX14" fmla="*/ 886210 w 3117862"/>
                <a:gd name="connsiteY14" fmla="*/ 3443468 h 3443468"/>
                <a:gd name="connsiteX15" fmla="*/ 950491 w 3117862"/>
                <a:gd name="connsiteY15" fmla="*/ 2592945 h 3443468"/>
                <a:gd name="connsiteX16" fmla="*/ 1417534 w 3117862"/>
                <a:gd name="connsiteY16" fmla="*/ 1980806 h 3443468"/>
                <a:gd name="connsiteX17" fmla="*/ 1758211 w 3117862"/>
                <a:gd name="connsiteY17" fmla="*/ 670166 h 3443468"/>
                <a:gd name="connsiteX18" fmla="*/ 539654 w 3117862"/>
                <a:gd name="connsiteY18" fmla="*/ 1109915 h 3443468"/>
                <a:gd name="connsiteX19" fmla="*/ 516306 w 3117862"/>
                <a:gd name="connsiteY19" fmla="*/ 1255939 h 3443468"/>
                <a:gd name="connsiteX20" fmla="*/ 0 w 3117862"/>
                <a:gd name="connsiteY20" fmla="*/ 1199486 h 3443468"/>
                <a:gd name="connsiteX21" fmla="*/ 137 w 3117862"/>
                <a:gd name="connsiteY21" fmla="*/ 1196909 h 3443468"/>
                <a:gd name="connsiteX22" fmla="*/ 554443 w 3117862"/>
                <a:gd name="connsiteY22" fmla="*/ 198973 h 3443468"/>
                <a:gd name="connsiteX23" fmla="*/ 1354063 w 3117862"/>
                <a:gd name="connsiteY23" fmla="*/ 185 h 3443468"/>
                <a:gd name="connsiteX0" fmla="*/ 1354063 w 3117862"/>
                <a:gd name="connsiteY0" fmla="*/ 185 h 3443468"/>
                <a:gd name="connsiteX1" fmla="*/ 1478582 w 3117862"/>
                <a:gd name="connsiteY1" fmla="*/ 2235 h 3443468"/>
                <a:gd name="connsiteX2" fmla="*/ 1995451 w 3117862"/>
                <a:gd name="connsiteY2" fmla="*/ 112885 h 3443468"/>
                <a:gd name="connsiteX3" fmla="*/ 2720168 w 3117862"/>
                <a:gd name="connsiteY3" fmla="*/ 1223768 h 3443468"/>
                <a:gd name="connsiteX4" fmla="*/ 3074412 w 3117862"/>
                <a:gd name="connsiteY4" fmla="*/ 1821909 h 3443468"/>
                <a:gd name="connsiteX5" fmla="*/ 3016672 w 3117862"/>
                <a:gd name="connsiteY5" fmla="*/ 2092915 h 3443468"/>
                <a:gd name="connsiteX6" fmla="*/ 2941766 w 3117862"/>
                <a:gd name="connsiteY6" fmla="*/ 2331896 h 3443468"/>
                <a:gd name="connsiteX7" fmla="*/ 2856560 w 3117862"/>
                <a:gd name="connsiteY7" fmla="*/ 2447943 h 3443468"/>
                <a:gd name="connsiteX8" fmla="*/ 2818482 w 3117862"/>
                <a:gd name="connsiteY8" fmla="*/ 2652833 h 3443468"/>
                <a:gd name="connsiteX9" fmla="*/ 2834088 w 3117862"/>
                <a:gd name="connsiteY9" fmla="*/ 2848082 h 3443468"/>
                <a:gd name="connsiteX10" fmla="*/ 2674912 w 3117862"/>
                <a:gd name="connsiteY10" fmla="*/ 3050561 h 3443468"/>
                <a:gd name="connsiteX11" fmla="*/ 2323790 w 3117862"/>
                <a:gd name="connsiteY11" fmla="*/ 3119088 h 3443468"/>
                <a:gd name="connsiteX12" fmla="*/ 2123728 w 3117862"/>
                <a:gd name="connsiteY12" fmla="*/ 3321567 h 3443468"/>
                <a:gd name="connsiteX13" fmla="*/ 2094389 w 3117862"/>
                <a:gd name="connsiteY13" fmla="*/ 3443468 h 3443468"/>
                <a:gd name="connsiteX14" fmla="*/ 886210 w 3117862"/>
                <a:gd name="connsiteY14" fmla="*/ 3443468 h 3443468"/>
                <a:gd name="connsiteX15" fmla="*/ 950491 w 3117862"/>
                <a:gd name="connsiteY15" fmla="*/ 2592945 h 3443468"/>
                <a:gd name="connsiteX16" fmla="*/ 1417534 w 3117862"/>
                <a:gd name="connsiteY16" fmla="*/ 1980806 h 3443468"/>
                <a:gd name="connsiteX17" fmla="*/ 1758211 w 3117862"/>
                <a:gd name="connsiteY17" fmla="*/ 670166 h 3443468"/>
                <a:gd name="connsiteX18" fmla="*/ 539654 w 3117862"/>
                <a:gd name="connsiteY18" fmla="*/ 1109915 h 3443468"/>
                <a:gd name="connsiteX19" fmla="*/ 516306 w 3117862"/>
                <a:gd name="connsiteY19" fmla="*/ 1255939 h 3443468"/>
                <a:gd name="connsiteX20" fmla="*/ 0 w 3117862"/>
                <a:gd name="connsiteY20" fmla="*/ 1199486 h 3443468"/>
                <a:gd name="connsiteX21" fmla="*/ 137 w 3117862"/>
                <a:gd name="connsiteY21" fmla="*/ 1196909 h 3443468"/>
                <a:gd name="connsiteX22" fmla="*/ 554443 w 3117862"/>
                <a:gd name="connsiteY22" fmla="*/ 198973 h 3443468"/>
                <a:gd name="connsiteX23" fmla="*/ 1354063 w 3117862"/>
                <a:gd name="connsiteY23" fmla="*/ 185 h 3443468"/>
                <a:gd name="connsiteX0" fmla="*/ 1354063 w 3117862"/>
                <a:gd name="connsiteY0" fmla="*/ 185 h 3443468"/>
                <a:gd name="connsiteX1" fmla="*/ 1478582 w 3117862"/>
                <a:gd name="connsiteY1" fmla="*/ 2235 h 3443468"/>
                <a:gd name="connsiteX2" fmla="*/ 1995451 w 3117862"/>
                <a:gd name="connsiteY2" fmla="*/ 112885 h 3443468"/>
                <a:gd name="connsiteX3" fmla="*/ 2720168 w 3117862"/>
                <a:gd name="connsiteY3" fmla="*/ 1223768 h 3443468"/>
                <a:gd name="connsiteX4" fmla="*/ 3074412 w 3117862"/>
                <a:gd name="connsiteY4" fmla="*/ 1821909 h 3443468"/>
                <a:gd name="connsiteX5" fmla="*/ 3016672 w 3117862"/>
                <a:gd name="connsiteY5" fmla="*/ 2092915 h 3443468"/>
                <a:gd name="connsiteX6" fmla="*/ 2941766 w 3117862"/>
                <a:gd name="connsiteY6" fmla="*/ 2331896 h 3443468"/>
                <a:gd name="connsiteX7" fmla="*/ 2856560 w 3117862"/>
                <a:gd name="connsiteY7" fmla="*/ 2447943 h 3443468"/>
                <a:gd name="connsiteX8" fmla="*/ 2818482 w 3117862"/>
                <a:gd name="connsiteY8" fmla="*/ 2652833 h 3443468"/>
                <a:gd name="connsiteX9" fmla="*/ 2834088 w 3117862"/>
                <a:gd name="connsiteY9" fmla="*/ 2848082 h 3443468"/>
                <a:gd name="connsiteX10" fmla="*/ 2674912 w 3117862"/>
                <a:gd name="connsiteY10" fmla="*/ 3050561 h 3443468"/>
                <a:gd name="connsiteX11" fmla="*/ 2323790 w 3117862"/>
                <a:gd name="connsiteY11" fmla="*/ 3119088 h 3443468"/>
                <a:gd name="connsiteX12" fmla="*/ 2123728 w 3117862"/>
                <a:gd name="connsiteY12" fmla="*/ 3321567 h 3443468"/>
                <a:gd name="connsiteX13" fmla="*/ 2094389 w 3117862"/>
                <a:gd name="connsiteY13" fmla="*/ 3443468 h 3443468"/>
                <a:gd name="connsiteX14" fmla="*/ 886210 w 3117862"/>
                <a:gd name="connsiteY14" fmla="*/ 3443468 h 3443468"/>
                <a:gd name="connsiteX15" fmla="*/ 950491 w 3117862"/>
                <a:gd name="connsiteY15" fmla="*/ 2592945 h 3443468"/>
                <a:gd name="connsiteX16" fmla="*/ 1417534 w 3117862"/>
                <a:gd name="connsiteY16" fmla="*/ 1980806 h 3443468"/>
                <a:gd name="connsiteX17" fmla="*/ 1758211 w 3117862"/>
                <a:gd name="connsiteY17" fmla="*/ 670166 h 3443468"/>
                <a:gd name="connsiteX18" fmla="*/ 539654 w 3117862"/>
                <a:gd name="connsiteY18" fmla="*/ 1109915 h 3443468"/>
                <a:gd name="connsiteX19" fmla="*/ 516306 w 3117862"/>
                <a:gd name="connsiteY19" fmla="*/ 1255939 h 3443468"/>
                <a:gd name="connsiteX20" fmla="*/ 0 w 3117862"/>
                <a:gd name="connsiteY20" fmla="*/ 1199486 h 3443468"/>
                <a:gd name="connsiteX21" fmla="*/ 137 w 3117862"/>
                <a:gd name="connsiteY21" fmla="*/ 1196909 h 3443468"/>
                <a:gd name="connsiteX22" fmla="*/ 554443 w 3117862"/>
                <a:gd name="connsiteY22" fmla="*/ 198973 h 3443468"/>
                <a:gd name="connsiteX23" fmla="*/ 1354063 w 3117862"/>
                <a:gd name="connsiteY23" fmla="*/ 185 h 3443468"/>
                <a:gd name="connsiteX0" fmla="*/ 1354063 w 3117862"/>
                <a:gd name="connsiteY0" fmla="*/ 185 h 3443468"/>
                <a:gd name="connsiteX1" fmla="*/ 1478582 w 3117862"/>
                <a:gd name="connsiteY1" fmla="*/ 2235 h 3443468"/>
                <a:gd name="connsiteX2" fmla="*/ 1995451 w 3117862"/>
                <a:gd name="connsiteY2" fmla="*/ 112885 h 3443468"/>
                <a:gd name="connsiteX3" fmla="*/ 2720168 w 3117862"/>
                <a:gd name="connsiteY3" fmla="*/ 1223768 h 3443468"/>
                <a:gd name="connsiteX4" fmla="*/ 3074412 w 3117862"/>
                <a:gd name="connsiteY4" fmla="*/ 1821909 h 3443468"/>
                <a:gd name="connsiteX5" fmla="*/ 3016672 w 3117862"/>
                <a:gd name="connsiteY5" fmla="*/ 2092915 h 3443468"/>
                <a:gd name="connsiteX6" fmla="*/ 2941766 w 3117862"/>
                <a:gd name="connsiteY6" fmla="*/ 2331896 h 3443468"/>
                <a:gd name="connsiteX7" fmla="*/ 2856560 w 3117862"/>
                <a:gd name="connsiteY7" fmla="*/ 2447943 h 3443468"/>
                <a:gd name="connsiteX8" fmla="*/ 2818482 w 3117862"/>
                <a:gd name="connsiteY8" fmla="*/ 2652833 h 3443468"/>
                <a:gd name="connsiteX9" fmla="*/ 2834088 w 3117862"/>
                <a:gd name="connsiteY9" fmla="*/ 2848082 h 3443468"/>
                <a:gd name="connsiteX10" fmla="*/ 2674912 w 3117862"/>
                <a:gd name="connsiteY10" fmla="*/ 3050561 h 3443468"/>
                <a:gd name="connsiteX11" fmla="*/ 2323790 w 3117862"/>
                <a:gd name="connsiteY11" fmla="*/ 3119088 h 3443468"/>
                <a:gd name="connsiteX12" fmla="*/ 2123728 w 3117862"/>
                <a:gd name="connsiteY12" fmla="*/ 3321567 h 3443468"/>
                <a:gd name="connsiteX13" fmla="*/ 2094389 w 3117862"/>
                <a:gd name="connsiteY13" fmla="*/ 3443468 h 3443468"/>
                <a:gd name="connsiteX14" fmla="*/ 886210 w 3117862"/>
                <a:gd name="connsiteY14" fmla="*/ 3443468 h 3443468"/>
                <a:gd name="connsiteX15" fmla="*/ 950491 w 3117862"/>
                <a:gd name="connsiteY15" fmla="*/ 2592945 h 3443468"/>
                <a:gd name="connsiteX16" fmla="*/ 1417534 w 3117862"/>
                <a:gd name="connsiteY16" fmla="*/ 1980806 h 3443468"/>
                <a:gd name="connsiteX17" fmla="*/ 1758211 w 3117862"/>
                <a:gd name="connsiteY17" fmla="*/ 670166 h 3443468"/>
                <a:gd name="connsiteX18" fmla="*/ 539654 w 3117862"/>
                <a:gd name="connsiteY18" fmla="*/ 1109915 h 3443468"/>
                <a:gd name="connsiteX19" fmla="*/ 516306 w 3117862"/>
                <a:gd name="connsiteY19" fmla="*/ 1255939 h 3443468"/>
                <a:gd name="connsiteX20" fmla="*/ 0 w 3117862"/>
                <a:gd name="connsiteY20" fmla="*/ 1199486 h 3443468"/>
                <a:gd name="connsiteX21" fmla="*/ 137 w 3117862"/>
                <a:gd name="connsiteY21" fmla="*/ 1196909 h 3443468"/>
                <a:gd name="connsiteX22" fmla="*/ 554443 w 3117862"/>
                <a:gd name="connsiteY22" fmla="*/ 198973 h 3443468"/>
                <a:gd name="connsiteX23" fmla="*/ 1354063 w 3117862"/>
                <a:gd name="connsiteY23" fmla="*/ 185 h 3443468"/>
                <a:gd name="connsiteX0" fmla="*/ 1354063 w 3117862"/>
                <a:gd name="connsiteY0" fmla="*/ 185 h 3443468"/>
                <a:gd name="connsiteX1" fmla="*/ 1478582 w 3117862"/>
                <a:gd name="connsiteY1" fmla="*/ 2235 h 3443468"/>
                <a:gd name="connsiteX2" fmla="*/ 1995451 w 3117862"/>
                <a:gd name="connsiteY2" fmla="*/ 112885 h 3443468"/>
                <a:gd name="connsiteX3" fmla="*/ 2720168 w 3117862"/>
                <a:gd name="connsiteY3" fmla="*/ 1223768 h 3443468"/>
                <a:gd name="connsiteX4" fmla="*/ 3074412 w 3117862"/>
                <a:gd name="connsiteY4" fmla="*/ 1821909 h 3443468"/>
                <a:gd name="connsiteX5" fmla="*/ 3016672 w 3117862"/>
                <a:gd name="connsiteY5" fmla="*/ 2092915 h 3443468"/>
                <a:gd name="connsiteX6" fmla="*/ 2941766 w 3117862"/>
                <a:gd name="connsiteY6" fmla="*/ 2331896 h 3443468"/>
                <a:gd name="connsiteX7" fmla="*/ 2856560 w 3117862"/>
                <a:gd name="connsiteY7" fmla="*/ 2447943 h 3443468"/>
                <a:gd name="connsiteX8" fmla="*/ 2818482 w 3117862"/>
                <a:gd name="connsiteY8" fmla="*/ 2652833 h 3443468"/>
                <a:gd name="connsiteX9" fmla="*/ 2834088 w 3117862"/>
                <a:gd name="connsiteY9" fmla="*/ 2848082 h 3443468"/>
                <a:gd name="connsiteX10" fmla="*/ 2674912 w 3117862"/>
                <a:gd name="connsiteY10" fmla="*/ 3050561 h 3443468"/>
                <a:gd name="connsiteX11" fmla="*/ 2323790 w 3117862"/>
                <a:gd name="connsiteY11" fmla="*/ 3119088 h 3443468"/>
                <a:gd name="connsiteX12" fmla="*/ 2123728 w 3117862"/>
                <a:gd name="connsiteY12" fmla="*/ 3321567 h 3443468"/>
                <a:gd name="connsiteX13" fmla="*/ 2094389 w 3117862"/>
                <a:gd name="connsiteY13" fmla="*/ 3443468 h 3443468"/>
                <a:gd name="connsiteX14" fmla="*/ 886210 w 3117862"/>
                <a:gd name="connsiteY14" fmla="*/ 3443468 h 3443468"/>
                <a:gd name="connsiteX15" fmla="*/ 950491 w 3117862"/>
                <a:gd name="connsiteY15" fmla="*/ 2592945 h 3443468"/>
                <a:gd name="connsiteX16" fmla="*/ 1417534 w 3117862"/>
                <a:gd name="connsiteY16" fmla="*/ 1980806 h 3443468"/>
                <a:gd name="connsiteX17" fmla="*/ 1758211 w 3117862"/>
                <a:gd name="connsiteY17" fmla="*/ 670166 h 3443468"/>
                <a:gd name="connsiteX18" fmla="*/ 539654 w 3117862"/>
                <a:gd name="connsiteY18" fmla="*/ 1109915 h 3443468"/>
                <a:gd name="connsiteX19" fmla="*/ 516306 w 3117862"/>
                <a:gd name="connsiteY19" fmla="*/ 1255939 h 3443468"/>
                <a:gd name="connsiteX20" fmla="*/ 0 w 3117862"/>
                <a:gd name="connsiteY20" fmla="*/ 1199486 h 3443468"/>
                <a:gd name="connsiteX21" fmla="*/ 137 w 3117862"/>
                <a:gd name="connsiteY21" fmla="*/ 1196909 h 3443468"/>
                <a:gd name="connsiteX22" fmla="*/ 554443 w 3117862"/>
                <a:gd name="connsiteY22" fmla="*/ 198973 h 3443468"/>
                <a:gd name="connsiteX23" fmla="*/ 1354063 w 3117862"/>
                <a:gd name="connsiteY23" fmla="*/ 185 h 3443468"/>
                <a:gd name="connsiteX0" fmla="*/ 1354063 w 3117862"/>
                <a:gd name="connsiteY0" fmla="*/ 26081 h 3469364"/>
                <a:gd name="connsiteX1" fmla="*/ 1995451 w 3117862"/>
                <a:gd name="connsiteY1" fmla="*/ 138781 h 3469364"/>
                <a:gd name="connsiteX2" fmla="*/ 2720168 w 3117862"/>
                <a:gd name="connsiteY2" fmla="*/ 1249664 h 3469364"/>
                <a:gd name="connsiteX3" fmla="*/ 3074412 w 3117862"/>
                <a:gd name="connsiteY3" fmla="*/ 1847805 h 3469364"/>
                <a:gd name="connsiteX4" fmla="*/ 3016672 w 3117862"/>
                <a:gd name="connsiteY4" fmla="*/ 2118811 h 3469364"/>
                <a:gd name="connsiteX5" fmla="*/ 2941766 w 3117862"/>
                <a:gd name="connsiteY5" fmla="*/ 2357792 h 3469364"/>
                <a:gd name="connsiteX6" fmla="*/ 2856560 w 3117862"/>
                <a:gd name="connsiteY6" fmla="*/ 2473839 h 3469364"/>
                <a:gd name="connsiteX7" fmla="*/ 2818482 w 3117862"/>
                <a:gd name="connsiteY7" fmla="*/ 2678729 h 3469364"/>
                <a:gd name="connsiteX8" fmla="*/ 2834088 w 3117862"/>
                <a:gd name="connsiteY8" fmla="*/ 2873978 h 3469364"/>
                <a:gd name="connsiteX9" fmla="*/ 2674912 w 3117862"/>
                <a:gd name="connsiteY9" fmla="*/ 3076457 h 3469364"/>
                <a:gd name="connsiteX10" fmla="*/ 2323790 w 3117862"/>
                <a:gd name="connsiteY10" fmla="*/ 3144984 h 3469364"/>
                <a:gd name="connsiteX11" fmla="*/ 2123728 w 3117862"/>
                <a:gd name="connsiteY11" fmla="*/ 3347463 h 3469364"/>
                <a:gd name="connsiteX12" fmla="*/ 2094389 w 3117862"/>
                <a:gd name="connsiteY12" fmla="*/ 3469364 h 3469364"/>
                <a:gd name="connsiteX13" fmla="*/ 886210 w 3117862"/>
                <a:gd name="connsiteY13" fmla="*/ 3469364 h 3469364"/>
                <a:gd name="connsiteX14" fmla="*/ 950491 w 3117862"/>
                <a:gd name="connsiteY14" fmla="*/ 2618841 h 3469364"/>
                <a:gd name="connsiteX15" fmla="*/ 1417534 w 3117862"/>
                <a:gd name="connsiteY15" fmla="*/ 2006702 h 3469364"/>
                <a:gd name="connsiteX16" fmla="*/ 1758211 w 3117862"/>
                <a:gd name="connsiteY16" fmla="*/ 696062 h 3469364"/>
                <a:gd name="connsiteX17" fmla="*/ 539654 w 3117862"/>
                <a:gd name="connsiteY17" fmla="*/ 1135811 h 3469364"/>
                <a:gd name="connsiteX18" fmla="*/ 516306 w 3117862"/>
                <a:gd name="connsiteY18" fmla="*/ 1281835 h 3469364"/>
                <a:gd name="connsiteX19" fmla="*/ 0 w 3117862"/>
                <a:gd name="connsiteY19" fmla="*/ 1225382 h 3469364"/>
                <a:gd name="connsiteX20" fmla="*/ 137 w 3117862"/>
                <a:gd name="connsiteY20" fmla="*/ 1222805 h 3469364"/>
                <a:gd name="connsiteX21" fmla="*/ 554443 w 3117862"/>
                <a:gd name="connsiteY21" fmla="*/ 224869 h 3469364"/>
                <a:gd name="connsiteX22" fmla="*/ 1354063 w 3117862"/>
                <a:gd name="connsiteY22" fmla="*/ 26081 h 3469364"/>
                <a:gd name="connsiteX0" fmla="*/ 554443 w 3117862"/>
                <a:gd name="connsiteY0" fmla="*/ 181667 h 3426162"/>
                <a:gd name="connsiteX1" fmla="*/ 1995451 w 3117862"/>
                <a:gd name="connsiteY1" fmla="*/ 95579 h 3426162"/>
                <a:gd name="connsiteX2" fmla="*/ 2720168 w 3117862"/>
                <a:gd name="connsiteY2" fmla="*/ 1206462 h 3426162"/>
                <a:gd name="connsiteX3" fmla="*/ 3074412 w 3117862"/>
                <a:gd name="connsiteY3" fmla="*/ 1804603 h 3426162"/>
                <a:gd name="connsiteX4" fmla="*/ 3016672 w 3117862"/>
                <a:gd name="connsiteY4" fmla="*/ 2075609 h 3426162"/>
                <a:gd name="connsiteX5" fmla="*/ 2941766 w 3117862"/>
                <a:gd name="connsiteY5" fmla="*/ 2314590 h 3426162"/>
                <a:gd name="connsiteX6" fmla="*/ 2856560 w 3117862"/>
                <a:gd name="connsiteY6" fmla="*/ 2430637 h 3426162"/>
                <a:gd name="connsiteX7" fmla="*/ 2818482 w 3117862"/>
                <a:gd name="connsiteY7" fmla="*/ 2635527 h 3426162"/>
                <a:gd name="connsiteX8" fmla="*/ 2834088 w 3117862"/>
                <a:gd name="connsiteY8" fmla="*/ 2830776 h 3426162"/>
                <a:gd name="connsiteX9" fmla="*/ 2674912 w 3117862"/>
                <a:gd name="connsiteY9" fmla="*/ 3033255 h 3426162"/>
                <a:gd name="connsiteX10" fmla="*/ 2323790 w 3117862"/>
                <a:gd name="connsiteY10" fmla="*/ 3101782 h 3426162"/>
                <a:gd name="connsiteX11" fmla="*/ 2123728 w 3117862"/>
                <a:gd name="connsiteY11" fmla="*/ 3304261 h 3426162"/>
                <a:gd name="connsiteX12" fmla="*/ 2094389 w 3117862"/>
                <a:gd name="connsiteY12" fmla="*/ 3426162 h 3426162"/>
                <a:gd name="connsiteX13" fmla="*/ 886210 w 3117862"/>
                <a:gd name="connsiteY13" fmla="*/ 3426162 h 3426162"/>
                <a:gd name="connsiteX14" fmla="*/ 950491 w 3117862"/>
                <a:gd name="connsiteY14" fmla="*/ 2575639 h 3426162"/>
                <a:gd name="connsiteX15" fmla="*/ 1417534 w 3117862"/>
                <a:gd name="connsiteY15" fmla="*/ 1963500 h 3426162"/>
                <a:gd name="connsiteX16" fmla="*/ 1758211 w 3117862"/>
                <a:gd name="connsiteY16" fmla="*/ 652860 h 3426162"/>
                <a:gd name="connsiteX17" fmla="*/ 539654 w 3117862"/>
                <a:gd name="connsiteY17" fmla="*/ 1092609 h 3426162"/>
                <a:gd name="connsiteX18" fmla="*/ 516306 w 3117862"/>
                <a:gd name="connsiteY18" fmla="*/ 1238633 h 3426162"/>
                <a:gd name="connsiteX19" fmla="*/ 0 w 3117862"/>
                <a:gd name="connsiteY19" fmla="*/ 1182180 h 3426162"/>
                <a:gd name="connsiteX20" fmla="*/ 137 w 3117862"/>
                <a:gd name="connsiteY20" fmla="*/ 1179603 h 3426162"/>
                <a:gd name="connsiteX21" fmla="*/ 554443 w 3117862"/>
                <a:gd name="connsiteY21" fmla="*/ 181667 h 3426162"/>
                <a:gd name="connsiteX0" fmla="*/ 554443 w 3117862"/>
                <a:gd name="connsiteY0" fmla="*/ 211515 h 3456010"/>
                <a:gd name="connsiteX1" fmla="*/ 1995451 w 3117862"/>
                <a:gd name="connsiteY1" fmla="*/ 125427 h 3456010"/>
                <a:gd name="connsiteX2" fmla="*/ 2720168 w 3117862"/>
                <a:gd name="connsiteY2" fmla="*/ 1236310 h 3456010"/>
                <a:gd name="connsiteX3" fmla="*/ 3074412 w 3117862"/>
                <a:gd name="connsiteY3" fmla="*/ 1834451 h 3456010"/>
                <a:gd name="connsiteX4" fmla="*/ 3016672 w 3117862"/>
                <a:gd name="connsiteY4" fmla="*/ 2105457 h 3456010"/>
                <a:gd name="connsiteX5" fmla="*/ 2941766 w 3117862"/>
                <a:gd name="connsiteY5" fmla="*/ 2344438 h 3456010"/>
                <a:gd name="connsiteX6" fmla="*/ 2856560 w 3117862"/>
                <a:gd name="connsiteY6" fmla="*/ 2460485 h 3456010"/>
                <a:gd name="connsiteX7" fmla="*/ 2818482 w 3117862"/>
                <a:gd name="connsiteY7" fmla="*/ 2665375 h 3456010"/>
                <a:gd name="connsiteX8" fmla="*/ 2834088 w 3117862"/>
                <a:gd name="connsiteY8" fmla="*/ 2860624 h 3456010"/>
                <a:gd name="connsiteX9" fmla="*/ 2674912 w 3117862"/>
                <a:gd name="connsiteY9" fmla="*/ 3063103 h 3456010"/>
                <a:gd name="connsiteX10" fmla="*/ 2323790 w 3117862"/>
                <a:gd name="connsiteY10" fmla="*/ 3131630 h 3456010"/>
                <a:gd name="connsiteX11" fmla="*/ 2123728 w 3117862"/>
                <a:gd name="connsiteY11" fmla="*/ 3334109 h 3456010"/>
                <a:gd name="connsiteX12" fmla="*/ 2094389 w 3117862"/>
                <a:gd name="connsiteY12" fmla="*/ 3456010 h 3456010"/>
                <a:gd name="connsiteX13" fmla="*/ 886210 w 3117862"/>
                <a:gd name="connsiteY13" fmla="*/ 3456010 h 3456010"/>
                <a:gd name="connsiteX14" fmla="*/ 950491 w 3117862"/>
                <a:gd name="connsiteY14" fmla="*/ 2605487 h 3456010"/>
                <a:gd name="connsiteX15" fmla="*/ 1417534 w 3117862"/>
                <a:gd name="connsiteY15" fmla="*/ 1993348 h 3456010"/>
                <a:gd name="connsiteX16" fmla="*/ 1758211 w 3117862"/>
                <a:gd name="connsiteY16" fmla="*/ 682708 h 3456010"/>
                <a:gd name="connsiteX17" fmla="*/ 539654 w 3117862"/>
                <a:gd name="connsiteY17" fmla="*/ 1122457 h 3456010"/>
                <a:gd name="connsiteX18" fmla="*/ 516306 w 3117862"/>
                <a:gd name="connsiteY18" fmla="*/ 1268481 h 3456010"/>
                <a:gd name="connsiteX19" fmla="*/ 0 w 3117862"/>
                <a:gd name="connsiteY19" fmla="*/ 1212028 h 3456010"/>
                <a:gd name="connsiteX20" fmla="*/ 137 w 3117862"/>
                <a:gd name="connsiteY20" fmla="*/ 1209451 h 3456010"/>
                <a:gd name="connsiteX21" fmla="*/ 554443 w 3117862"/>
                <a:gd name="connsiteY21" fmla="*/ 211515 h 345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17862" h="3456010">
                  <a:moveTo>
                    <a:pt x="554443" y="211515"/>
                  </a:moveTo>
                  <a:cubicBezTo>
                    <a:pt x="1010820" y="-64406"/>
                    <a:pt x="1634497" y="-45372"/>
                    <a:pt x="1995451" y="125427"/>
                  </a:cubicBezTo>
                  <a:cubicBezTo>
                    <a:pt x="2356405" y="296226"/>
                    <a:pt x="2726410" y="781420"/>
                    <a:pt x="2720168" y="1236310"/>
                  </a:cubicBezTo>
                  <a:cubicBezTo>
                    <a:pt x="2717359" y="1445332"/>
                    <a:pt x="2946447" y="1688790"/>
                    <a:pt x="3074412" y="1834451"/>
                  </a:cubicBezTo>
                  <a:cubicBezTo>
                    <a:pt x="3161803" y="2017303"/>
                    <a:pt x="3104374" y="2057592"/>
                    <a:pt x="3016672" y="2105457"/>
                  </a:cubicBezTo>
                  <a:cubicBezTo>
                    <a:pt x="2891828" y="2097882"/>
                    <a:pt x="2926784" y="2131284"/>
                    <a:pt x="2941766" y="2344438"/>
                  </a:cubicBezTo>
                  <a:cubicBezTo>
                    <a:pt x="2943950" y="2461174"/>
                    <a:pt x="2895573" y="2413653"/>
                    <a:pt x="2856560" y="2460485"/>
                  </a:cubicBezTo>
                  <a:cubicBezTo>
                    <a:pt x="2957371" y="2533833"/>
                    <a:pt x="2857184" y="2600637"/>
                    <a:pt x="2818482" y="2665375"/>
                  </a:cubicBezTo>
                  <a:cubicBezTo>
                    <a:pt x="2784775" y="2721505"/>
                    <a:pt x="2808807" y="2800362"/>
                    <a:pt x="2834088" y="2860624"/>
                  </a:cubicBezTo>
                  <a:cubicBezTo>
                    <a:pt x="2858745" y="3061381"/>
                    <a:pt x="2767609" y="3040376"/>
                    <a:pt x="2674912" y="3063103"/>
                  </a:cubicBezTo>
                  <a:cubicBezTo>
                    <a:pt x="2560056" y="3090996"/>
                    <a:pt x="2570980" y="3061381"/>
                    <a:pt x="2323790" y="3131630"/>
                  </a:cubicBezTo>
                  <a:cubicBezTo>
                    <a:pt x="2215800" y="3168475"/>
                    <a:pt x="2174914" y="3203599"/>
                    <a:pt x="2123728" y="3334109"/>
                  </a:cubicBezTo>
                  <a:cubicBezTo>
                    <a:pt x="2101880" y="3440514"/>
                    <a:pt x="2126849" y="3358214"/>
                    <a:pt x="2094389" y="3456010"/>
                  </a:cubicBezTo>
                  <a:lnTo>
                    <a:pt x="886210" y="3456010"/>
                  </a:lnTo>
                  <a:cubicBezTo>
                    <a:pt x="907637" y="3172502"/>
                    <a:pt x="871914" y="2901695"/>
                    <a:pt x="950491" y="2605487"/>
                  </a:cubicBezTo>
                  <a:cubicBezTo>
                    <a:pt x="1063839" y="2363341"/>
                    <a:pt x="1198216" y="2176130"/>
                    <a:pt x="1417534" y="1993348"/>
                  </a:cubicBezTo>
                  <a:cubicBezTo>
                    <a:pt x="2103652" y="1421531"/>
                    <a:pt x="2079203" y="1054500"/>
                    <a:pt x="1758211" y="682708"/>
                  </a:cubicBezTo>
                  <a:cubicBezTo>
                    <a:pt x="1399624" y="267371"/>
                    <a:pt x="693402" y="425198"/>
                    <a:pt x="539654" y="1122457"/>
                  </a:cubicBezTo>
                  <a:lnTo>
                    <a:pt x="516306" y="1268481"/>
                  </a:lnTo>
                  <a:lnTo>
                    <a:pt x="0" y="1212028"/>
                  </a:lnTo>
                  <a:cubicBezTo>
                    <a:pt x="46" y="1211169"/>
                    <a:pt x="91" y="1210310"/>
                    <a:pt x="137" y="1209451"/>
                  </a:cubicBezTo>
                  <a:cubicBezTo>
                    <a:pt x="37278" y="905042"/>
                    <a:pt x="227582" y="409132"/>
                    <a:pt x="554443" y="211515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A4D467"/>
                </a:gs>
                <a:gs pos="80000">
                  <a:srgbClr val="558769"/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64326" y="5904258"/>
              <a:ext cx="1233714" cy="25491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6442575"/>
            <a:ext cx="9144000" cy="415425"/>
          </a:xfrm>
          <a:prstGeom prst="rect">
            <a:avLst/>
          </a:prstGeom>
          <a:gradFill flip="none" rotWithShape="1">
            <a:gsLst>
              <a:gs pos="0">
                <a:srgbClr val="A4D467"/>
              </a:gs>
              <a:gs pos="61000">
                <a:srgbClr val="558769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92322" y="663830"/>
            <a:ext cx="3462356" cy="5458001"/>
            <a:chOff x="6965924" y="1186287"/>
            <a:chExt cx="4616476" cy="6556178"/>
          </a:xfrm>
        </p:grpSpPr>
        <p:sp>
          <p:nvSpPr>
            <p:cNvPr id="13" name="Rectangle 12"/>
            <p:cNvSpPr/>
            <p:nvPr/>
          </p:nvSpPr>
          <p:spPr>
            <a:xfrm>
              <a:off x="6965924" y="1186287"/>
              <a:ext cx="4616476" cy="6556178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8761" y="1232560"/>
              <a:ext cx="4545504" cy="65099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 dirty="0" smtClean="0">
                  <a:latin typeface="Georgia" panose="02040502050405020303" pitchFamily="18" charset="0"/>
                </a:rPr>
                <a:t>What Other  Questions Do You All Have For The Group?</a:t>
              </a:r>
              <a:endParaRPr lang="en-US" sz="4800" b="1" dirty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0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510" y="452634"/>
            <a:ext cx="4609524" cy="5980952"/>
          </a:xfrm>
          <a:prstGeom prst="rect">
            <a:avLst/>
          </a:prstGeom>
        </p:spPr>
      </p:pic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214307" y="179392"/>
            <a:ext cx="7886700" cy="77787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About the Author</a:t>
            </a:r>
            <a:endParaRPr lang="en-US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668903" y="5384305"/>
            <a:ext cx="4130135" cy="904751"/>
            <a:chOff x="5867400" y="5042021"/>
            <a:chExt cx="6321552" cy="1206334"/>
          </a:xfrm>
        </p:grpSpPr>
        <p:grpSp>
          <p:nvGrpSpPr>
            <p:cNvPr id="6" name="Group 5"/>
            <p:cNvGrpSpPr/>
            <p:nvPr/>
          </p:nvGrpSpPr>
          <p:grpSpPr>
            <a:xfrm>
              <a:off x="5867400" y="5042021"/>
              <a:ext cx="6321552" cy="1206334"/>
              <a:chOff x="5867400" y="4257207"/>
              <a:chExt cx="6321552" cy="1206334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5867400" y="5336501"/>
                <a:ext cx="266700" cy="127040"/>
              </a:xfrm>
              <a:custGeom>
                <a:avLst/>
                <a:gdLst>
                  <a:gd name="connsiteX0" fmla="*/ 0 w 6321552"/>
                  <a:gd name="connsiteY0" fmla="*/ 0 h 143551"/>
                  <a:gd name="connsiteX1" fmla="*/ 6321552 w 6321552"/>
                  <a:gd name="connsiteY1" fmla="*/ 0 h 143551"/>
                  <a:gd name="connsiteX2" fmla="*/ 6321552 w 6321552"/>
                  <a:gd name="connsiteY2" fmla="*/ 143551 h 143551"/>
                  <a:gd name="connsiteX3" fmla="*/ 0 w 6321552"/>
                  <a:gd name="connsiteY3" fmla="*/ 143551 h 143551"/>
                  <a:gd name="connsiteX4" fmla="*/ 0 w 6321552"/>
                  <a:gd name="connsiteY4" fmla="*/ 0 h 143551"/>
                  <a:gd name="connsiteX0" fmla="*/ 0 w 6321552"/>
                  <a:gd name="connsiteY0" fmla="*/ 0 h 143551"/>
                  <a:gd name="connsiteX1" fmla="*/ 6321552 w 6321552"/>
                  <a:gd name="connsiteY1" fmla="*/ 0 h 143551"/>
                  <a:gd name="connsiteX2" fmla="*/ 6321552 w 6321552"/>
                  <a:gd name="connsiteY2" fmla="*/ 143551 h 143551"/>
                  <a:gd name="connsiteX3" fmla="*/ 0 w 6321552"/>
                  <a:gd name="connsiteY3" fmla="*/ 0 h 143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21552" h="143551">
                    <a:moveTo>
                      <a:pt x="0" y="0"/>
                    </a:moveTo>
                    <a:lnTo>
                      <a:pt x="6321552" y="0"/>
                    </a:lnTo>
                    <a:lnTo>
                      <a:pt x="6321552" y="1435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78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867400" y="4257207"/>
                <a:ext cx="6321552" cy="1079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7134332" y="5285204"/>
              <a:ext cx="4250027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Times New Roman" panose="02020603050405020304" pitchFamily="18" charset="0"/>
                </a:rPr>
                <a:t>Atul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Times New Roman" panose="02020603050405020304" pitchFamily="18" charset="0"/>
                </a:rPr>
                <a:t>Gawande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14306" y="1009638"/>
            <a:ext cx="3919897" cy="908027"/>
            <a:chOff x="1592700" y="1880465"/>
            <a:chExt cx="3877902" cy="1210702"/>
          </a:xfrm>
        </p:grpSpPr>
        <p:sp>
          <p:nvSpPr>
            <p:cNvPr id="47" name="Rectangle 46"/>
            <p:cNvSpPr/>
            <p:nvPr/>
          </p:nvSpPr>
          <p:spPr>
            <a:xfrm>
              <a:off x="1592700" y="1880465"/>
              <a:ext cx="3877902" cy="1169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685800">
                <a:buClr>
                  <a:srgbClr val="648C8E"/>
                </a:buClr>
                <a:buSzPct val="150000"/>
                <a:defRPr/>
              </a:pPr>
              <a:r>
                <a:rPr lang="en-US" sz="1700" dirty="0"/>
                <a:t>He is CEO of the non-profit-seeking health care venture formed by Amazon, Berkshire Hathaway, and JPMorgan Chase</a:t>
              </a:r>
              <a:r>
                <a:rPr kumimoji="0" lang="en-US" sz="17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flipH="1">
              <a:off x="1746021" y="2998340"/>
              <a:ext cx="2975693" cy="92827"/>
            </a:xfrm>
            <a:prstGeom prst="rect">
              <a:avLst/>
            </a:prstGeom>
            <a:solidFill>
              <a:srgbClr val="327176"/>
            </a:solidFill>
            <a:ln>
              <a:solidFill>
                <a:schemeClr val="bg2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Title 1"/>
          <p:cNvSpPr txBox="1">
            <a:spLocks/>
          </p:cNvSpPr>
          <p:nvPr/>
        </p:nvSpPr>
        <p:spPr>
          <a:xfrm>
            <a:off x="0" y="868073"/>
            <a:ext cx="7886700" cy="60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14307" y="1878828"/>
            <a:ext cx="360943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buClr>
                <a:srgbClr val="648C8E"/>
              </a:buClr>
              <a:buSzPct val="150000"/>
              <a:defRPr/>
            </a:pPr>
            <a:r>
              <a:rPr lang="en-US" sz="1700" dirty="0"/>
              <a:t>He practices general and endocrine surgery at Brigham and Women’s Hospital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 flipH="1">
            <a:off x="364651" y="2748472"/>
            <a:ext cx="3007918" cy="69620"/>
          </a:xfrm>
          <a:prstGeom prst="rect">
            <a:avLst/>
          </a:prstGeom>
          <a:solidFill>
            <a:srgbClr val="327176"/>
          </a:solidFill>
          <a:ln>
            <a:solidFill>
              <a:schemeClr val="bg2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14307" y="2778308"/>
            <a:ext cx="36094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buClr>
                <a:srgbClr val="648C8E"/>
              </a:buClr>
              <a:buSzPct val="150000"/>
              <a:defRPr/>
            </a:pPr>
            <a:r>
              <a:rPr lang="en-US" sz="1700" dirty="0"/>
              <a:t>He is a professor in the Department of Health Policy and Management </a:t>
            </a:r>
            <a:r>
              <a:rPr lang="en-US" sz="1700" dirty="0" smtClean="0"/>
              <a:t>and </a:t>
            </a:r>
            <a:r>
              <a:rPr lang="en-US" sz="1700" dirty="0"/>
              <a:t>Professor of Surgery at Harvard Medical School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 flipH="1">
            <a:off x="333655" y="3881165"/>
            <a:ext cx="3007918" cy="69620"/>
          </a:xfrm>
          <a:prstGeom prst="rect">
            <a:avLst/>
          </a:prstGeom>
          <a:solidFill>
            <a:srgbClr val="327176"/>
          </a:solidFill>
          <a:ln>
            <a:solidFill>
              <a:schemeClr val="bg2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14307" y="3912205"/>
            <a:ext cx="360943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buClr>
                <a:srgbClr val="648C8E"/>
              </a:buClr>
              <a:buSzPct val="150000"/>
              <a:defRPr/>
            </a:pPr>
            <a:r>
              <a:rPr lang="en-US" sz="1700" dirty="0"/>
              <a:t>He is the founding executive director and chairman of Ariadne </a:t>
            </a:r>
            <a:r>
              <a:rPr lang="en-US" sz="1700" dirty="0" smtClean="0"/>
              <a:t>Labs</a:t>
            </a:r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/>
              <a:t>a joint center for health systems </a:t>
            </a:r>
            <a:r>
              <a:rPr lang="en-US" sz="1700" dirty="0" smtClean="0"/>
              <a:t>innovation.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 flipH="1">
            <a:off x="271663" y="4766118"/>
            <a:ext cx="3007918" cy="87149"/>
          </a:xfrm>
          <a:prstGeom prst="rect">
            <a:avLst/>
          </a:prstGeom>
          <a:solidFill>
            <a:srgbClr val="327176"/>
          </a:solidFill>
          <a:ln>
            <a:solidFill>
              <a:schemeClr val="bg2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14307" y="4859153"/>
            <a:ext cx="39198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buClr>
                <a:srgbClr val="648C8E"/>
              </a:buClr>
              <a:buSzPct val="150000"/>
              <a:defRPr/>
            </a:pPr>
            <a:r>
              <a:rPr lang="en-US" sz="1700" dirty="0" smtClean="0"/>
              <a:t>He is chairman </a:t>
            </a:r>
            <a:r>
              <a:rPr lang="en-US" sz="1700" dirty="0"/>
              <a:t>of </a:t>
            </a:r>
            <a:r>
              <a:rPr lang="en-US" sz="1700" dirty="0" err="1"/>
              <a:t>Lifebox</a:t>
            </a:r>
            <a:r>
              <a:rPr lang="en-US" sz="1700" dirty="0"/>
              <a:t>, a nonprofit organization making surgery safer globally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 flipH="1">
            <a:off x="271663" y="5474706"/>
            <a:ext cx="3007918" cy="75506"/>
          </a:xfrm>
          <a:prstGeom prst="rect">
            <a:avLst/>
          </a:prstGeom>
          <a:solidFill>
            <a:srgbClr val="327176"/>
          </a:solidFill>
          <a:ln>
            <a:solidFill>
              <a:schemeClr val="bg2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14307" y="5495876"/>
            <a:ext cx="36094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buClr>
                <a:srgbClr val="648C8E"/>
              </a:buClr>
              <a:buSzPct val="150000"/>
              <a:defRPr/>
            </a:pPr>
            <a:r>
              <a:rPr lang="en-US" sz="1700" dirty="0" err="1"/>
              <a:t>Atul</a:t>
            </a:r>
            <a:r>
              <a:rPr lang="en-US" sz="1700" dirty="0"/>
              <a:t> has been a staff writer for </a:t>
            </a:r>
            <a:r>
              <a:rPr lang="en-US" sz="1700" i="1" dirty="0"/>
              <a:t>The New Yorker</a:t>
            </a:r>
            <a:r>
              <a:rPr lang="en-US" sz="1700" dirty="0"/>
              <a:t> magazine since 1998 and has written four </a:t>
            </a:r>
            <a:r>
              <a:rPr lang="en-US" sz="1700" i="1" dirty="0"/>
              <a:t>New York Times</a:t>
            </a:r>
            <a:r>
              <a:rPr lang="en-US" sz="1700" dirty="0"/>
              <a:t> bestsellers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50" y="0"/>
            <a:ext cx="9158735" cy="6861213"/>
            <a:chOff x="75917" y="-1127995"/>
            <a:chExt cx="12034724" cy="9131130"/>
          </a:xfrm>
        </p:grpSpPr>
        <p:pic>
          <p:nvPicPr>
            <p:cNvPr id="21" name="Content Placeholder 1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17" y="1"/>
              <a:ext cx="12034724" cy="68580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5917" y="-1127995"/>
              <a:ext cx="12034724" cy="9131130"/>
            </a:xfrm>
            <a:prstGeom prst="rect">
              <a:avLst/>
            </a:prstGeom>
            <a:solidFill>
              <a:schemeClr val="bg1">
                <a:lumMod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09324" y="1425932"/>
            <a:ext cx="7545788" cy="5006585"/>
            <a:chOff x="1236045" y="1966823"/>
            <a:chExt cx="9719917" cy="5241777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236045" y="3502900"/>
              <a:ext cx="9719917" cy="3705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Critical tasks are becoming more and more complex and beyond human capacity to store and recall.  A simply checklist </a:t>
              </a:r>
              <a:r>
                <a:rPr lang="en-US" sz="3200" dirty="0" smtClean="0">
                  <a:solidFill>
                    <a:schemeClr val="bg1"/>
                  </a:solidFill>
                </a:rPr>
                <a:t>liberates </a:t>
              </a:r>
              <a:r>
                <a:rPr lang="en-US" sz="3200" dirty="0" smtClean="0">
                  <a:solidFill>
                    <a:schemeClr val="bg1"/>
                  </a:solidFill>
                </a:rPr>
                <a:t>rather than stifles professional intuition, </a:t>
              </a:r>
              <a:r>
                <a:rPr lang="en-US" sz="3200" dirty="0" smtClean="0">
                  <a:solidFill>
                    <a:schemeClr val="bg1"/>
                  </a:solidFill>
                </a:rPr>
                <a:t>builds </a:t>
              </a:r>
              <a:r>
                <a:rPr lang="en-US" sz="3200" dirty="0" smtClean="0">
                  <a:solidFill>
                    <a:schemeClr val="bg1"/>
                  </a:solidFill>
                </a:rPr>
                <a:t>more cohesive </a:t>
              </a:r>
              <a:r>
                <a:rPr lang="en-US" sz="3200" dirty="0" smtClean="0">
                  <a:solidFill>
                    <a:schemeClr val="bg1"/>
                  </a:solidFill>
                </a:rPr>
                <a:t>teams, </a:t>
              </a:r>
              <a:r>
                <a:rPr lang="en-US" sz="3200" dirty="0" smtClean="0">
                  <a:solidFill>
                    <a:schemeClr val="bg1"/>
                  </a:solidFill>
                </a:rPr>
                <a:t>and often significantly </a:t>
              </a:r>
              <a:r>
                <a:rPr lang="en-US" sz="3200" dirty="0" smtClean="0">
                  <a:solidFill>
                    <a:schemeClr val="bg1"/>
                  </a:solidFill>
                </a:rPr>
                <a:t>reduces </a:t>
              </a:r>
              <a:r>
                <a:rPr lang="en-US" sz="3200" dirty="0" smtClean="0">
                  <a:solidFill>
                    <a:schemeClr val="bg1"/>
                  </a:solidFill>
                </a:rPr>
                <a:t>the error rate of even </a:t>
              </a:r>
              <a:r>
                <a:rPr lang="en-US" sz="3200" dirty="0" smtClean="0">
                  <a:solidFill>
                    <a:schemeClr val="bg1"/>
                  </a:solidFill>
                </a:rPr>
                <a:t>experienced </a:t>
              </a:r>
              <a:r>
                <a:rPr lang="en-US" sz="3200" dirty="0" smtClean="0">
                  <a:solidFill>
                    <a:schemeClr val="bg1"/>
                  </a:solidFill>
                </a:rPr>
                <a:t>professionals.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888024" y="1966823"/>
              <a:ext cx="6415958" cy="1453267"/>
              <a:chOff x="2888024" y="1966823"/>
              <a:chExt cx="6415958" cy="145326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888024" y="1966823"/>
                <a:ext cx="6415958" cy="870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Thesis </a:t>
                </a:r>
                <a:r>
                  <a:rPr lang="en-US" sz="4800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Statement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3435712" y="3340734"/>
                <a:ext cx="5320582" cy="79356"/>
                <a:chOff x="3590341" y="3340734"/>
                <a:chExt cx="5320582" cy="79356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590341" y="3340734"/>
                  <a:ext cx="5320582" cy="0"/>
                </a:xfrm>
                <a:prstGeom prst="line">
                  <a:avLst/>
                </a:prstGeom>
                <a:ln>
                  <a:solidFill>
                    <a:srgbClr val="C7A78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4257164" y="3420090"/>
                  <a:ext cx="3986936" cy="0"/>
                </a:xfrm>
                <a:prstGeom prst="line">
                  <a:avLst/>
                </a:prstGeom>
                <a:ln>
                  <a:solidFill>
                    <a:srgbClr val="C7A78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3" name="Group 22"/>
          <p:cNvGrpSpPr/>
          <p:nvPr/>
        </p:nvGrpSpPr>
        <p:grpSpPr>
          <a:xfrm>
            <a:off x="79564" y="77184"/>
            <a:ext cx="9005308" cy="6706819"/>
            <a:chOff x="79564" y="77184"/>
            <a:chExt cx="9005308" cy="6706819"/>
          </a:xfrm>
        </p:grpSpPr>
        <p:grpSp>
          <p:nvGrpSpPr>
            <p:cNvPr id="2" name="Group 1"/>
            <p:cNvGrpSpPr/>
            <p:nvPr/>
          </p:nvGrpSpPr>
          <p:grpSpPr>
            <a:xfrm>
              <a:off x="79564" y="77184"/>
              <a:ext cx="9005308" cy="1986376"/>
              <a:chOff x="79564" y="927193"/>
              <a:chExt cx="9005308" cy="198637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79564" y="927193"/>
                <a:ext cx="2462681" cy="1986376"/>
              </a:xfrm>
              <a:custGeom>
                <a:avLst/>
                <a:gdLst>
                  <a:gd name="connsiteX0" fmla="*/ 0 w 3172241"/>
                  <a:gd name="connsiteY0" fmla="*/ 0 h 2079688"/>
                  <a:gd name="connsiteX1" fmla="*/ 3172241 w 3172241"/>
                  <a:gd name="connsiteY1" fmla="*/ 0 h 2079688"/>
                  <a:gd name="connsiteX2" fmla="*/ 3172241 w 3172241"/>
                  <a:gd name="connsiteY2" fmla="*/ 225626 h 2079688"/>
                  <a:gd name="connsiteX3" fmla="*/ 212363 w 3172241"/>
                  <a:gd name="connsiteY3" fmla="*/ 225626 h 2079688"/>
                  <a:gd name="connsiteX4" fmla="*/ 212363 w 3172241"/>
                  <a:gd name="connsiteY4" fmla="*/ 2079688 h 2079688"/>
                  <a:gd name="connsiteX5" fmla="*/ 0 w 3172241"/>
                  <a:gd name="connsiteY5" fmla="*/ 2079688 h 207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2241" h="2079688">
                    <a:moveTo>
                      <a:pt x="0" y="0"/>
                    </a:moveTo>
                    <a:lnTo>
                      <a:pt x="3172241" y="0"/>
                    </a:lnTo>
                    <a:lnTo>
                      <a:pt x="3172241" y="225626"/>
                    </a:lnTo>
                    <a:lnTo>
                      <a:pt x="212363" y="225626"/>
                    </a:lnTo>
                    <a:lnTo>
                      <a:pt x="212363" y="2079688"/>
                    </a:lnTo>
                    <a:lnTo>
                      <a:pt x="0" y="2079688"/>
                    </a:lnTo>
                    <a:close/>
                  </a:path>
                </a:pathLst>
              </a:custGeom>
              <a:solidFill>
                <a:srgbClr val="D1B69B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 flipH="1">
                <a:off x="6622191" y="927193"/>
                <a:ext cx="2462681" cy="1986376"/>
              </a:xfrm>
              <a:custGeom>
                <a:avLst/>
                <a:gdLst>
                  <a:gd name="connsiteX0" fmla="*/ 0 w 3172241"/>
                  <a:gd name="connsiteY0" fmla="*/ 0 h 2079688"/>
                  <a:gd name="connsiteX1" fmla="*/ 3172241 w 3172241"/>
                  <a:gd name="connsiteY1" fmla="*/ 0 h 2079688"/>
                  <a:gd name="connsiteX2" fmla="*/ 3172241 w 3172241"/>
                  <a:gd name="connsiteY2" fmla="*/ 225626 h 2079688"/>
                  <a:gd name="connsiteX3" fmla="*/ 212363 w 3172241"/>
                  <a:gd name="connsiteY3" fmla="*/ 225626 h 2079688"/>
                  <a:gd name="connsiteX4" fmla="*/ 212363 w 3172241"/>
                  <a:gd name="connsiteY4" fmla="*/ 2079688 h 2079688"/>
                  <a:gd name="connsiteX5" fmla="*/ 0 w 3172241"/>
                  <a:gd name="connsiteY5" fmla="*/ 2079688 h 207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2241" h="2079688">
                    <a:moveTo>
                      <a:pt x="0" y="0"/>
                    </a:moveTo>
                    <a:lnTo>
                      <a:pt x="3172241" y="0"/>
                    </a:lnTo>
                    <a:lnTo>
                      <a:pt x="3172241" y="225626"/>
                    </a:lnTo>
                    <a:lnTo>
                      <a:pt x="212363" y="225626"/>
                    </a:lnTo>
                    <a:lnTo>
                      <a:pt x="212363" y="2079688"/>
                    </a:lnTo>
                    <a:lnTo>
                      <a:pt x="0" y="2079688"/>
                    </a:lnTo>
                    <a:close/>
                  </a:path>
                </a:pathLst>
              </a:custGeom>
              <a:solidFill>
                <a:srgbClr val="D1B69B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79564" y="4797627"/>
              <a:ext cx="9005308" cy="1986376"/>
              <a:chOff x="79564" y="3934741"/>
              <a:chExt cx="9005308" cy="1986376"/>
            </a:xfrm>
          </p:grpSpPr>
          <p:sp>
            <p:nvSpPr>
              <p:cNvPr id="14" name="Freeform 13"/>
              <p:cNvSpPr/>
              <p:nvPr/>
            </p:nvSpPr>
            <p:spPr>
              <a:xfrm flipV="1">
                <a:off x="79564" y="3934741"/>
                <a:ext cx="2462681" cy="1986376"/>
              </a:xfrm>
              <a:custGeom>
                <a:avLst/>
                <a:gdLst>
                  <a:gd name="connsiteX0" fmla="*/ 0 w 3172241"/>
                  <a:gd name="connsiteY0" fmla="*/ 0 h 2079688"/>
                  <a:gd name="connsiteX1" fmla="*/ 3172241 w 3172241"/>
                  <a:gd name="connsiteY1" fmla="*/ 0 h 2079688"/>
                  <a:gd name="connsiteX2" fmla="*/ 3172241 w 3172241"/>
                  <a:gd name="connsiteY2" fmla="*/ 225626 h 2079688"/>
                  <a:gd name="connsiteX3" fmla="*/ 212363 w 3172241"/>
                  <a:gd name="connsiteY3" fmla="*/ 225626 h 2079688"/>
                  <a:gd name="connsiteX4" fmla="*/ 212363 w 3172241"/>
                  <a:gd name="connsiteY4" fmla="*/ 2079688 h 2079688"/>
                  <a:gd name="connsiteX5" fmla="*/ 0 w 3172241"/>
                  <a:gd name="connsiteY5" fmla="*/ 2079688 h 207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2241" h="2079688">
                    <a:moveTo>
                      <a:pt x="0" y="0"/>
                    </a:moveTo>
                    <a:lnTo>
                      <a:pt x="3172241" y="0"/>
                    </a:lnTo>
                    <a:lnTo>
                      <a:pt x="3172241" y="225626"/>
                    </a:lnTo>
                    <a:lnTo>
                      <a:pt x="212363" y="225626"/>
                    </a:lnTo>
                    <a:lnTo>
                      <a:pt x="212363" y="2079688"/>
                    </a:lnTo>
                    <a:lnTo>
                      <a:pt x="0" y="2079688"/>
                    </a:lnTo>
                    <a:close/>
                  </a:path>
                </a:pathLst>
              </a:custGeom>
              <a:solidFill>
                <a:srgbClr val="D1B69B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 flipH="1" flipV="1">
                <a:off x="6622191" y="3934741"/>
                <a:ext cx="2462681" cy="1986376"/>
              </a:xfrm>
              <a:custGeom>
                <a:avLst/>
                <a:gdLst>
                  <a:gd name="connsiteX0" fmla="*/ 0 w 3172241"/>
                  <a:gd name="connsiteY0" fmla="*/ 0 h 2079688"/>
                  <a:gd name="connsiteX1" fmla="*/ 3172241 w 3172241"/>
                  <a:gd name="connsiteY1" fmla="*/ 0 h 2079688"/>
                  <a:gd name="connsiteX2" fmla="*/ 3172241 w 3172241"/>
                  <a:gd name="connsiteY2" fmla="*/ 225626 h 2079688"/>
                  <a:gd name="connsiteX3" fmla="*/ 212363 w 3172241"/>
                  <a:gd name="connsiteY3" fmla="*/ 225626 h 2079688"/>
                  <a:gd name="connsiteX4" fmla="*/ 212363 w 3172241"/>
                  <a:gd name="connsiteY4" fmla="*/ 2079688 h 2079688"/>
                  <a:gd name="connsiteX5" fmla="*/ 0 w 3172241"/>
                  <a:gd name="connsiteY5" fmla="*/ 2079688 h 207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2241" h="2079688">
                    <a:moveTo>
                      <a:pt x="0" y="0"/>
                    </a:moveTo>
                    <a:lnTo>
                      <a:pt x="3172241" y="0"/>
                    </a:lnTo>
                    <a:lnTo>
                      <a:pt x="3172241" y="225626"/>
                    </a:lnTo>
                    <a:lnTo>
                      <a:pt x="212363" y="225626"/>
                    </a:lnTo>
                    <a:lnTo>
                      <a:pt x="212363" y="2079688"/>
                    </a:lnTo>
                    <a:lnTo>
                      <a:pt x="0" y="2079688"/>
                    </a:lnTo>
                    <a:close/>
                  </a:path>
                </a:pathLst>
              </a:custGeom>
              <a:solidFill>
                <a:srgbClr val="D1B69B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20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75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42988"/>
            <a:ext cx="9144000" cy="58150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2" y="429942"/>
            <a:ext cx="8866924" cy="3014715"/>
          </a:xfrm>
          <a:prstGeom prst="rect">
            <a:avLst/>
          </a:prstGeom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84703" y="3372439"/>
            <a:ext cx="40599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j-lt"/>
              </a:rPr>
              <a:t>The doctor’s toolkit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13,000+ recognized diseases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6,000+ drugs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4,000+ medical and surgical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857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54225" algn="l"/>
              </a:tabLst>
            </a:pPr>
            <a:r>
              <a:rPr lang="en-US" sz="2800" b="1" dirty="0" smtClean="0">
                <a:latin typeface="+mj-lt"/>
                <a:cs typeface="Aharoni" pitchFamily="2" charset="-79"/>
              </a:rPr>
              <a:t>The Problem of extreme complexity – a few numbers</a:t>
            </a:r>
            <a:endParaRPr lang="en-US" sz="2800" b="1" dirty="0">
              <a:latin typeface="+mj-lt"/>
              <a:cs typeface="Aharoni" pitchFamily="2" charset="-79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4702" y="5385078"/>
            <a:ext cx="7838893" cy="1302244"/>
            <a:chOff x="5533529" y="667311"/>
            <a:chExt cx="2203866" cy="1078767"/>
          </a:xfrm>
        </p:grpSpPr>
        <p:sp>
          <p:nvSpPr>
            <p:cNvPr id="18" name="Rectangle 17"/>
            <p:cNvSpPr/>
            <p:nvPr/>
          </p:nvSpPr>
          <p:spPr>
            <a:xfrm>
              <a:off x="5533529" y="667311"/>
              <a:ext cx="1689402" cy="586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In complex environments, common failure is the result of: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33529" y="981200"/>
              <a:ext cx="2203866" cy="764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+mj-lt"/>
                  <a:cs typeface="Arial" pitchFamily="34" charset="0"/>
                </a:rPr>
                <a:t>Fallibility of human memory and attention – especially tasks which are considered mundane and routine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+mj-lt"/>
                  <a:cs typeface="Arial" pitchFamily="34" charset="0"/>
                </a:rPr>
                <a:t>Skipping steps because they don’t always matter…until they do!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906686" y="3351215"/>
            <a:ext cx="486583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j-lt"/>
              </a:rPr>
              <a:t>An average doctor, in a year sees: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250 different primary conditions with 900 other active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Prescribes 300 different medications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Orders over 100 different lab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Performs 40 different office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31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320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Dr. </a:t>
            </a:r>
            <a:r>
              <a:rPr lang="en-US" sz="3600" dirty="0" err="1" smtClean="0"/>
              <a:t>Gawande</a:t>
            </a:r>
            <a:r>
              <a:rPr lang="en-US" sz="3600" dirty="0" smtClean="0"/>
              <a:t> asserts that checklists help to </a:t>
            </a:r>
            <a:r>
              <a:rPr lang="en-US" sz="3600" dirty="0" smtClean="0"/>
              <a:t>reduce errors</a:t>
            </a:r>
            <a:r>
              <a:rPr lang="en-US" sz="3600" dirty="0" smtClean="0"/>
              <a:t> </a:t>
            </a:r>
            <a:r>
              <a:rPr lang="en-US" sz="3600" dirty="0" smtClean="0"/>
              <a:t>when expertise or even “hyper-specialization” is not enough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Question</a:t>
            </a:r>
            <a:r>
              <a:rPr lang="en-US" dirty="0"/>
              <a:t>: </a:t>
            </a:r>
            <a:r>
              <a:rPr lang="en-US" dirty="0" smtClean="0"/>
              <a:t>What are some general checklists that you use in your everyday life? </a:t>
            </a:r>
            <a:endParaRPr lang="en-US" dirty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Question</a:t>
            </a:r>
            <a:r>
              <a:rPr lang="en-US" dirty="0" smtClean="0"/>
              <a:t>: Why might “simple” be better than “complex”, particularly for experts reluctant to use a checklist?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4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042" y="272053"/>
            <a:ext cx="7886700" cy="1325563"/>
          </a:xfrm>
        </p:spPr>
        <p:txBody>
          <a:bodyPr/>
          <a:lstStyle/>
          <a:p>
            <a:r>
              <a:rPr lang="en-US" dirty="0" smtClean="0"/>
              <a:t>Not all checklists are created equal…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Question</a:t>
            </a:r>
            <a:r>
              <a:rPr lang="en-US" dirty="0" smtClean="0"/>
              <a:t>: What are the characteristics of a good vs. bad checklist?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17369" y="2902653"/>
            <a:ext cx="6509261" cy="3955348"/>
            <a:chOff x="1317369" y="1594491"/>
            <a:chExt cx="6509261" cy="3955348"/>
          </a:xfrm>
        </p:grpSpPr>
        <p:grpSp>
          <p:nvGrpSpPr>
            <p:cNvPr id="5" name="Group 4"/>
            <p:cNvGrpSpPr/>
            <p:nvPr/>
          </p:nvGrpSpPr>
          <p:grpSpPr>
            <a:xfrm>
              <a:off x="1317369" y="1594491"/>
              <a:ext cx="6509261" cy="3955348"/>
              <a:chOff x="1317369" y="1594491"/>
              <a:chExt cx="6509261" cy="3955348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717393" y="1594491"/>
                <a:ext cx="3109237" cy="3955347"/>
                <a:chOff x="4597849" y="1562294"/>
                <a:chExt cx="3109237" cy="3955347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4597849" y="1562294"/>
                  <a:ext cx="3109237" cy="3955347"/>
                  <a:chOff x="4597849" y="1562294"/>
                  <a:chExt cx="3109237" cy="3955347"/>
                </a:xfrm>
              </p:grpSpPr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5205941" y="1562294"/>
                    <a:ext cx="1893053" cy="248374"/>
                    <a:chOff x="5205941" y="1523657"/>
                    <a:chExt cx="1893053" cy="248374"/>
                  </a:xfrm>
                </p:grpSpPr>
                <p:sp>
                  <p:nvSpPr>
                    <p:cNvPr id="27" name="Isosceles Triangle 26"/>
                    <p:cNvSpPr/>
                    <p:nvPr/>
                  </p:nvSpPr>
                  <p:spPr>
                    <a:xfrm>
                      <a:off x="6865946" y="1523657"/>
                      <a:ext cx="233048" cy="246361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rgbClr val="93912F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" name="Isosceles Triangle 27"/>
                    <p:cNvSpPr/>
                    <p:nvPr/>
                  </p:nvSpPr>
                  <p:spPr>
                    <a:xfrm flipH="1">
                      <a:off x="5205941" y="1525670"/>
                      <a:ext cx="233048" cy="246361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rgbClr val="93912F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5" name="Rectangle 24"/>
                  <p:cNvSpPr/>
                  <p:nvPr/>
                </p:nvSpPr>
                <p:spPr>
                  <a:xfrm>
                    <a:off x="4597849" y="1745673"/>
                    <a:ext cx="3109237" cy="3771968"/>
                  </a:xfrm>
                  <a:prstGeom prst="rect">
                    <a:avLst/>
                  </a:prstGeom>
                  <a:solidFill>
                    <a:srgbClr val="BCBB3E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4702447" y="1875900"/>
                    <a:ext cx="2900040" cy="35255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3" name="Pentagon 22"/>
                <p:cNvSpPr/>
                <p:nvPr/>
              </p:nvSpPr>
              <p:spPr>
                <a:xfrm rot="5400000">
                  <a:off x="5807481" y="1193806"/>
                  <a:ext cx="690434" cy="1427416"/>
                </a:xfrm>
                <a:prstGeom prst="homePlate">
                  <a:avLst>
                    <a:gd name="adj" fmla="val 39087"/>
                  </a:avLst>
                </a:prstGeom>
                <a:solidFill>
                  <a:srgbClr val="BCBB3E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1317369" y="1594491"/>
                <a:ext cx="3109237" cy="3955348"/>
                <a:chOff x="4597848" y="1562294"/>
                <a:chExt cx="3109237" cy="3955348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4597848" y="1562294"/>
                  <a:ext cx="3109237" cy="3955348"/>
                  <a:chOff x="4597848" y="1562294"/>
                  <a:chExt cx="3109237" cy="3955348"/>
                </a:xfrm>
              </p:grpSpPr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5205941" y="1562294"/>
                    <a:ext cx="1893053" cy="248374"/>
                    <a:chOff x="5205941" y="1523657"/>
                    <a:chExt cx="1893053" cy="248374"/>
                  </a:xfrm>
                </p:grpSpPr>
                <p:sp>
                  <p:nvSpPr>
                    <p:cNvPr id="20" name="Isosceles Triangle 19"/>
                    <p:cNvSpPr/>
                    <p:nvPr/>
                  </p:nvSpPr>
                  <p:spPr>
                    <a:xfrm>
                      <a:off x="6865946" y="1523657"/>
                      <a:ext cx="233048" cy="246361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rgbClr val="597840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" name="Isosceles Triangle 20"/>
                    <p:cNvSpPr/>
                    <p:nvPr/>
                  </p:nvSpPr>
                  <p:spPr>
                    <a:xfrm flipH="1">
                      <a:off x="5205941" y="1525670"/>
                      <a:ext cx="233048" cy="246361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rgbClr val="597840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8" name="Rectangle 17"/>
                  <p:cNvSpPr/>
                  <p:nvPr/>
                </p:nvSpPr>
                <p:spPr>
                  <a:xfrm>
                    <a:off x="4597848" y="1745674"/>
                    <a:ext cx="3109237" cy="3771968"/>
                  </a:xfrm>
                  <a:prstGeom prst="rect">
                    <a:avLst/>
                  </a:prstGeom>
                  <a:solidFill>
                    <a:srgbClr val="95B879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4702447" y="1875900"/>
                    <a:ext cx="2900040" cy="35255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" name="Pentagon 15"/>
                <p:cNvSpPr/>
                <p:nvPr/>
              </p:nvSpPr>
              <p:spPr>
                <a:xfrm rot="5400000">
                  <a:off x="5807481" y="1193806"/>
                  <a:ext cx="690433" cy="1427416"/>
                </a:xfrm>
                <a:prstGeom prst="homePlate">
                  <a:avLst>
                    <a:gd name="adj" fmla="val 39087"/>
                  </a:avLst>
                </a:prstGeom>
                <a:solidFill>
                  <a:srgbClr val="95B87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1528465" y="1636322"/>
              <a:ext cx="6298164" cy="3877267"/>
              <a:chOff x="1548836" y="1636322"/>
              <a:chExt cx="6298164" cy="387726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548836" y="1636322"/>
                <a:ext cx="2956340" cy="3877267"/>
                <a:chOff x="1644254" y="1725222"/>
                <a:chExt cx="2956340" cy="3877267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2332434" y="1725222"/>
                  <a:ext cx="131252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Ineffective Checklists</a:t>
                  </a:r>
                  <a:endPara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644254" y="2347752"/>
                  <a:ext cx="2956340" cy="32547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28600" indent="-228600">
                    <a:buFont typeface="+mj-lt"/>
                    <a:buAutoNum type="arabicPeriod"/>
                  </a:pPr>
                  <a:r>
                    <a:rPr lang="en-US" sz="15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Vague and imprecise</a:t>
                  </a:r>
                  <a:endParaRPr lang="en-US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28600" indent="-228600">
                    <a:buFont typeface="+mj-lt"/>
                    <a:buAutoNum type="arabicPeriod"/>
                  </a:pPr>
                  <a:endParaRPr lang="en-US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28600" indent="-228600">
                    <a:buFont typeface="+mj-lt"/>
                    <a:buAutoNum type="arabicPeriod"/>
                  </a:pPr>
                  <a:r>
                    <a:rPr lang="en-US" sz="15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Too long/hard to use</a:t>
                  </a:r>
                </a:p>
                <a:p>
                  <a:pPr marL="228600" indent="-228600">
                    <a:buFont typeface="+mj-lt"/>
                    <a:buAutoNum type="arabicPeriod"/>
                  </a:pPr>
                  <a:endParaRPr lang="en-US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28600" indent="-228600">
                    <a:buFont typeface="+mj-lt"/>
                    <a:buAutoNum type="arabicPeriod"/>
                  </a:pPr>
                  <a:r>
                    <a:rPr lang="en-US" sz="15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Impractical</a:t>
                  </a:r>
                  <a:endParaRPr lang="en-US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28600" indent="-228600">
                    <a:buFont typeface="+mj-lt"/>
                    <a:buAutoNum type="arabicPeriod"/>
                  </a:pPr>
                  <a:endParaRPr lang="en-US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28600" indent="-228600">
                    <a:buFont typeface="+mj-lt"/>
                    <a:buAutoNum type="arabicPeriod"/>
                  </a:pPr>
                  <a:r>
                    <a:rPr lang="en-US" sz="15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Made by desk jockeys without functional knowledge of the field</a:t>
                  </a:r>
                  <a:endParaRPr lang="en-US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28600" indent="-228600">
                    <a:buFont typeface="+mj-lt"/>
                    <a:buAutoNum type="arabicPeriod"/>
                  </a:pPr>
                  <a:endParaRPr lang="en-US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28600" indent="-228600">
                    <a:buFont typeface="+mj-lt"/>
                    <a:buAutoNum type="arabicPeriod"/>
                  </a:pPr>
                  <a:r>
                    <a:rPr lang="en-US" sz="15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Try to spell our every step</a:t>
                  </a:r>
                </a:p>
                <a:p>
                  <a:pPr marL="228600" indent="-228600">
                    <a:buFont typeface="+mj-lt"/>
                    <a:buAutoNum type="arabicPeriod"/>
                  </a:pPr>
                  <a:endParaRPr lang="en-US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28600" indent="-228600">
                    <a:buFont typeface="+mj-lt"/>
                    <a:buAutoNum type="arabicPeriod"/>
                  </a:pPr>
                  <a:r>
                    <a:rPr lang="en-US" sz="15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Turns the brain off</a:t>
                  </a:r>
                  <a:endParaRPr lang="en-US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4853328" y="1646955"/>
                <a:ext cx="2993672" cy="2910304"/>
                <a:chOff x="4819956" y="1735855"/>
                <a:chExt cx="2993672" cy="2910304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4819956" y="2384001"/>
                  <a:ext cx="2993672" cy="22621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28600" indent="-228600">
                    <a:buFont typeface="+mj-lt"/>
                    <a:buAutoNum type="arabicPeriod"/>
                  </a:pPr>
                  <a:r>
                    <a:rPr lang="en-US" sz="15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Efficient</a:t>
                  </a:r>
                  <a:endParaRPr lang="en-US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28600" indent="-228600">
                    <a:buFont typeface="+mj-lt"/>
                    <a:buAutoNum type="arabicPeriod"/>
                  </a:pPr>
                  <a:endParaRPr lang="en-US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28600" indent="-228600">
                    <a:buFont typeface="+mj-lt"/>
                    <a:buAutoNum type="arabicPeriod"/>
                  </a:pPr>
                  <a:r>
                    <a:rPr lang="en-US" sz="15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To the point</a:t>
                  </a:r>
                  <a:endParaRPr lang="en-US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28600" indent="-228600">
                    <a:buFont typeface="+mj-lt"/>
                    <a:buAutoNum type="arabicPeriod"/>
                  </a:pPr>
                  <a:endParaRPr lang="en-US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28600" indent="-228600">
                    <a:buFont typeface="+mj-lt"/>
                    <a:buAutoNum type="arabicPeriod"/>
                  </a:pPr>
                  <a:r>
                    <a:rPr lang="en-US" sz="15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Can be used in the most difficult situations</a:t>
                  </a:r>
                  <a:endParaRPr lang="en-US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28600" indent="-228600">
                    <a:buFont typeface="+mj-lt"/>
                    <a:buAutoNum type="arabicPeriod"/>
                  </a:pPr>
                  <a:endParaRPr lang="en-US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28600" indent="-228600">
                    <a:buFont typeface="+mj-lt"/>
                    <a:buAutoNum type="arabicPeriod"/>
                  </a:pPr>
                  <a:r>
                    <a:rPr lang="en-US" sz="15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Practical</a:t>
                  </a:r>
                  <a:endParaRPr lang="en-US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28600" indent="-228600">
                    <a:buFont typeface="+mj-lt"/>
                    <a:buAutoNum type="arabicPeriod"/>
                  </a:pPr>
                  <a:endParaRPr 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28600" indent="-228600">
                    <a:buFont typeface="+mj-lt"/>
                    <a:buAutoNum type="arabicPeriod"/>
                  </a:pPr>
                  <a:endParaRPr 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563282" y="1735855"/>
                  <a:ext cx="136502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Effective Checklists</a:t>
                  </a:r>
                  <a:endPara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9708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Gawande</a:t>
            </a:r>
            <a:r>
              <a:rPr lang="en-US" dirty="0" smtClean="0"/>
              <a:t> </a:t>
            </a:r>
            <a:r>
              <a:rPr lang="en-US" dirty="0" smtClean="0"/>
              <a:t>goes on to describe 3 types of problems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7727" y="1942378"/>
            <a:ext cx="8128546" cy="1083376"/>
            <a:chOff x="507728" y="1853848"/>
            <a:chExt cx="8128546" cy="1004617"/>
          </a:xfrm>
        </p:grpSpPr>
        <p:grpSp>
          <p:nvGrpSpPr>
            <p:cNvPr id="5" name="Group 4"/>
            <p:cNvGrpSpPr/>
            <p:nvPr/>
          </p:nvGrpSpPr>
          <p:grpSpPr>
            <a:xfrm>
              <a:off x="2791724" y="1864896"/>
              <a:ext cx="5844550" cy="993569"/>
              <a:chOff x="3295782" y="1588244"/>
              <a:chExt cx="7409928" cy="125968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295782" y="1588244"/>
                <a:ext cx="7409928" cy="1259681"/>
                <a:chOff x="1590063" y="1645394"/>
                <a:chExt cx="7409928" cy="1259681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964191" y="1649143"/>
                  <a:ext cx="7035800" cy="125593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2ACA8"/>
                    </a:gs>
                    <a:gs pos="100000">
                      <a:srgbClr val="DA2C21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590063" y="1645394"/>
                  <a:ext cx="551111" cy="1259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111" h="1259681">
                      <a:moveTo>
                        <a:pt x="355997" y="0"/>
                      </a:moveTo>
                      <a:lnTo>
                        <a:pt x="551111" y="0"/>
                      </a:lnTo>
                      <a:lnTo>
                        <a:pt x="551111" y="1259681"/>
                      </a:lnTo>
                      <a:lnTo>
                        <a:pt x="310641" y="1259681"/>
                      </a:lnTo>
                      <a:lnTo>
                        <a:pt x="310641" y="353429"/>
                      </a:lnTo>
                      <a:cubicBezTo>
                        <a:pt x="222783" y="435583"/>
                        <a:pt x="119236" y="496342"/>
                        <a:pt x="0" y="535707"/>
                      </a:cubicBezTo>
                      <a:lnTo>
                        <a:pt x="0" y="317487"/>
                      </a:lnTo>
                      <a:cubicBezTo>
                        <a:pt x="62756" y="296949"/>
                        <a:pt x="130932" y="258012"/>
                        <a:pt x="204527" y="200676"/>
                      </a:cubicBezTo>
                      <a:cubicBezTo>
                        <a:pt x="278123" y="143340"/>
                        <a:pt x="328612" y="76448"/>
                        <a:pt x="355997" y="0"/>
                      </a:cubicBezTo>
                      <a:close/>
                    </a:path>
                  </a:pathLst>
                </a:custGeom>
                <a:solidFill>
                  <a:srgbClr val="DA2C21"/>
                </a:solidFill>
                <a:ln>
                  <a:noFill/>
                </a:ln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4170853" y="1849259"/>
                <a:ext cx="6432211" cy="687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i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Basic set of standard instructions that can be followed like a recipe, bring high probability of success.</a:t>
                </a:r>
                <a:endParaRPr lang="en-US" sz="16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507728" y="1853848"/>
              <a:ext cx="2323566" cy="836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dirty="0" smtClean="0">
                  <a:solidFill>
                    <a:srgbClr val="DA2C2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Simple</a:t>
              </a:r>
              <a:endParaRPr lang="en-US" sz="4000" b="1" dirty="0">
                <a:solidFill>
                  <a:srgbClr val="DA2C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0193" y="3511977"/>
            <a:ext cx="8456080" cy="993569"/>
            <a:chOff x="180194" y="3277888"/>
            <a:chExt cx="8456080" cy="993569"/>
          </a:xfrm>
        </p:grpSpPr>
        <p:grpSp>
          <p:nvGrpSpPr>
            <p:cNvPr id="12" name="Group 11"/>
            <p:cNvGrpSpPr/>
            <p:nvPr/>
          </p:nvGrpSpPr>
          <p:grpSpPr>
            <a:xfrm>
              <a:off x="2716800" y="3277888"/>
              <a:ext cx="5919474" cy="993569"/>
              <a:chOff x="3200791" y="3293959"/>
              <a:chExt cx="7504919" cy="125968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200791" y="3293959"/>
                <a:ext cx="7504919" cy="1259681"/>
                <a:chOff x="1495072" y="3169394"/>
                <a:chExt cx="7504919" cy="1259681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1856242" y="3173143"/>
                  <a:ext cx="7143749" cy="1255931"/>
                </a:xfrm>
                <a:custGeom>
                  <a:avLst/>
                  <a:gdLst>
                    <a:gd name="connsiteX0" fmla="*/ 28522 w 7035800"/>
                    <a:gd name="connsiteY0" fmla="*/ 0 h 1255931"/>
                    <a:gd name="connsiteX1" fmla="*/ 7035800 w 7035800"/>
                    <a:gd name="connsiteY1" fmla="*/ 0 h 1255931"/>
                    <a:gd name="connsiteX2" fmla="*/ 7035800 w 7035800"/>
                    <a:gd name="connsiteY2" fmla="*/ 1255931 h 1255931"/>
                    <a:gd name="connsiteX3" fmla="*/ 373807 w 7035800"/>
                    <a:gd name="connsiteY3" fmla="*/ 1255931 h 1255931"/>
                    <a:gd name="connsiteX4" fmla="*/ 373807 w 7035800"/>
                    <a:gd name="connsiteY4" fmla="*/ 1032578 h 1255931"/>
                    <a:gd name="connsiteX5" fmla="*/ 0 w 7035800"/>
                    <a:gd name="connsiteY5" fmla="*/ 1032578 h 1255931"/>
                    <a:gd name="connsiteX6" fmla="*/ 0 w 7035800"/>
                    <a:gd name="connsiteY6" fmla="*/ 910969 h 1255931"/>
                    <a:gd name="connsiteX7" fmla="*/ 38000 w 7035800"/>
                    <a:gd name="connsiteY7" fmla="*/ 875012 h 1255931"/>
                    <a:gd name="connsiteX8" fmla="*/ 89694 w 7035800"/>
                    <a:gd name="connsiteY8" fmla="*/ 827196 h 1255931"/>
                    <a:gd name="connsiteX9" fmla="*/ 247154 w 7035800"/>
                    <a:gd name="connsiteY9" fmla="*/ 667168 h 1255931"/>
                    <a:gd name="connsiteX10" fmla="*/ 343427 w 7035800"/>
                    <a:gd name="connsiteY10" fmla="*/ 506713 h 1255931"/>
                    <a:gd name="connsiteX11" fmla="*/ 373807 w 7035800"/>
                    <a:gd name="connsiteY11" fmla="*/ 345402 h 1255931"/>
                    <a:gd name="connsiteX12" fmla="*/ 267692 w 7035800"/>
                    <a:gd name="connsiteY12" fmla="*/ 96375 h 1255931"/>
                    <a:gd name="connsiteX13" fmla="*/ 63754 w 7035800"/>
                    <a:gd name="connsiteY13" fmla="*/ 2509 h 1255931"/>
                    <a:gd name="connsiteX14" fmla="*/ 28522 w 7035800"/>
                    <a:gd name="connsiteY14" fmla="*/ 0 h 1255931"/>
                    <a:gd name="connsiteX0" fmla="*/ 28522 w 7035800"/>
                    <a:gd name="connsiteY0" fmla="*/ 0 h 1255931"/>
                    <a:gd name="connsiteX1" fmla="*/ 7035800 w 7035800"/>
                    <a:gd name="connsiteY1" fmla="*/ 0 h 1255931"/>
                    <a:gd name="connsiteX2" fmla="*/ 7035800 w 7035800"/>
                    <a:gd name="connsiteY2" fmla="*/ 1255931 h 1255931"/>
                    <a:gd name="connsiteX3" fmla="*/ 373807 w 7035800"/>
                    <a:gd name="connsiteY3" fmla="*/ 1255931 h 1255931"/>
                    <a:gd name="connsiteX4" fmla="*/ 373807 w 7035800"/>
                    <a:gd name="connsiteY4" fmla="*/ 1032578 h 1255931"/>
                    <a:gd name="connsiteX5" fmla="*/ 0 w 7035800"/>
                    <a:gd name="connsiteY5" fmla="*/ 1032578 h 1255931"/>
                    <a:gd name="connsiteX6" fmla="*/ 0 w 7035800"/>
                    <a:gd name="connsiteY6" fmla="*/ 910969 h 1255931"/>
                    <a:gd name="connsiteX7" fmla="*/ 89694 w 7035800"/>
                    <a:gd name="connsiteY7" fmla="*/ 827196 h 1255931"/>
                    <a:gd name="connsiteX8" fmla="*/ 247154 w 7035800"/>
                    <a:gd name="connsiteY8" fmla="*/ 667168 h 1255931"/>
                    <a:gd name="connsiteX9" fmla="*/ 343427 w 7035800"/>
                    <a:gd name="connsiteY9" fmla="*/ 506713 h 1255931"/>
                    <a:gd name="connsiteX10" fmla="*/ 373807 w 7035800"/>
                    <a:gd name="connsiteY10" fmla="*/ 345402 h 1255931"/>
                    <a:gd name="connsiteX11" fmla="*/ 267692 w 7035800"/>
                    <a:gd name="connsiteY11" fmla="*/ 96375 h 1255931"/>
                    <a:gd name="connsiteX12" fmla="*/ 63754 w 7035800"/>
                    <a:gd name="connsiteY12" fmla="*/ 2509 h 1255931"/>
                    <a:gd name="connsiteX13" fmla="*/ 28522 w 7035800"/>
                    <a:gd name="connsiteY13" fmla="*/ 0 h 1255931"/>
                    <a:gd name="connsiteX0" fmla="*/ 28522 w 7035800"/>
                    <a:gd name="connsiteY0" fmla="*/ 0 h 1255931"/>
                    <a:gd name="connsiteX1" fmla="*/ 7035800 w 7035800"/>
                    <a:gd name="connsiteY1" fmla="*/ 0 h 1255931"/>
                    <a:gd name="connsiteX2" fmla="*/ 7035800 w 7035800"/>
                    <a:gd name="connsiteY2" fmla="*/ 1255931 h 1255931"/>
                    <a:gd name="connsiteX3" fmla="*/ 373807 w 7035800"/>
                    <a:gd name="connsiteY3" fmla="*/ 1255931 h 1255931"/>
                    <a:gd name="connsiteX4" fmla="*/ 373807 w 7035800"/>
                    <a:gd name="connsiteY4" fmla="*/ 1032578 h 1255931"/>
                    <a:gd name="connsiteX5" fmla="*/ 0 w 7035800"/>
                    <a:gd name="connsiteY5" fmla="*/ 1032578 h 1255931"/>
                    <a:gd name="connsiteX6" fmla="*/ 89694 w 7035800"/>
                    <a:gd name="connsiteY6" fmla="*/ 827196 h 1255931"/>
                    <a:gd name="connsiteX7" fmla="*/ 247154 w 7035800"/>
                    <a:gd name="connsiteY7" fmla="*/ 667168 h 1255931"/>
                    <a:gd name="connsiteX8" fmla="*/ 343427 w 7035800"/>
                    <a:gd name="connsiteY8" fmla="*/ 506713 h 1255931"/>
                    <a:gd name="connsiteX9" fmla="*/ 373807 w 7035800"/>
                    <a:gd name="connsiteY9" fmla="*/ 345402 h 1255931"/>
                    <a:gd name="connsiteX10" fmla="*/ 267692 w 7035800"/>
                    <a:gd name="connsiteY10" fmla="*/ 96375 h 1255931"/>
                    <a:gd name="connsiteX11" fmla="*/ 63754 w 7035800"/>
                    <a:gd name="connsiteY11" fmla="*/ 2509 h 1255931"/>
                    <a:gd name="connsiteX12" fmla="*/ 28522 w 7035800"/>
                    <a:gd name="connsiteY12" fmla="*/ 0 h 1255931"/>
                    <a:gd name="connsiteX0" fmla="*/ 136472 w 7143750"/>
                    <a:gd name="connsiteY0" fmla="*/ 0 h 1255931"/>
                    <a:gd name="connsiteX1" fmla="*/ 7143750 w 7143750"/>
                    <a:gd name="connsiteY1" fmla="*/ 0 h 1255931"/>
                    <a:gd name="connsiteX2" fmla="*/ 7143750 w 7143750"/>
                    <a:gd name="connsiteY2" fmla="*/ 1255931 h 1255931"/>
                    <a:gd name="connsiteX3" fmla="*/ 481757 w 7143750"/>
                    <a:gd name="connsiteY3" fmla="*/ 1255931 h 1255931"/>
                    <a:gd name="connsiteX4" fmla="*/ 481757 w 7143750"/>
                    <a:gd name="connsiteY4" fmla="*/ 1032578 h 1255931"/>
                    <a:gd name="connsiteX5" fmla="*/ 0 w 7143750"/>
                    <a:gd name="connsiteY5" fmla="*/ 1032578 h 1255931"/>
                    <a:gd name="connsiteX6" fmla="*/ 197644 w 7143750"/>
                    <a:gd name="connsiteY6" fmla="*/ 827196 h 1255931"/>
                    <a:gd name="connsiteX7" fmla="*/ 355104 w 7143750"/>
                    <a:gd name="connsiteY7" fmla="*/ 667168 h 1255931"/>
                    <a:gd name="connsiteX8" fmla="*/ 451377 w 7143750"/>
                    <a:gd name="connsiteY8" fmla="*/ 506713 h 1255931"/>
                    <a:gd name="connsiteX9" fmla="*/ 481757 w 7143750"/>
                    <a:gd name="connsiteY9" fmla="*/ 345402 h 1255931"/>
                    <a:gd name="connsiteX10" fmla="*/ 375642 w 7143750"/>
                    <a:gd name="connsiteY10" fmla="*/ 96375 h 1255931"/>
                    <a:gd name="connsiteX11" fmla="*/ 171704 w 7143750"/>
                    <a:gd name="connsiteY11" fmla="*/ 2509 h 1255931"/>
                    <a:gd name="connsiteX12" fmla="*/ 136472 w 7143750"/>
                    <a:gd name="connsiteY12" fmla="*/ 0 h 1255931"/>
                    <a:gd name="connsiteX0" fmla="*/ 136472 w 7143750"/>
                    <a:gd name="connsiteY0" fmla="*/ 0 h 1255931"/>
                    <a:gd name="connsiteX1" fmla="*/ 7143750 w 7143750"/>
                    <a:gd name="connsiteY1" fmla="*/ 0 h 1255931"/>
                    <a:gd name="connsiteX2" fmla="*/ 7143750 w 7143750"/>
                    <a:gd name="connsiteY2" fmla="*/ 1255931 h 1255931"/>
                    <a:gd name="connsiteX3" fmla="*/ 481757 w 7143750"/>
                    <a:gd name="connsiteY3" fmla="*/ 1255931 h 1255931"/>
                    <a:gd name="connsiteX4" fmla="*/ 481757 w 7143750"/>
                    <a:gd name="connsiteY4" fmla="*/ 1032578 h 1255931"/>
                    <a:gd name="connsiteX5" fmla="*/ 0 w 7143750"/>
                    <a:gd name="connsiteY5" fmla="*/ 1032578 h 1255931"/>
                    <a:gd name="connsiteX6" fmla="*/ 197644 w 7143750"/>
                    <a:gd name="connsiteY6" fmla="*/ 827196 h 1255931"/>
                    <a:gd name="connsiteX7" fmla="*/ 355104 w 7143750"/>
                    <a:gd name="connsiteY7" fmla="*/ 667168 h 1255931"/>
                    <a:gd name="connsiteX8" fmla="*/ 451377 w 7143750"/>
                    <a:gd name="connsiteY8" fmla="*/ 506713 h 1255931"/>
                    <a:gd name="connsiteX9" fmla="*/ 481757 w 7143750"/>
                    <a:gd name="connsiteY9" fmla="*/ 345402 h 1255931"/>
                    <a:gd name="connsiteX10" fmla="*/ 375642 w 7143750"/>
                    <a:gd name="connsiteY10" fmla="*/ 96375 h 1255931"/>
                    <a:gd name="connsiteX11" fmla="*/ 171704 w 7143750"/>
                    <a:gd name="connsiteY11" fmla="*/ 2509 h 1255931"/>
                    <a:gd name="connsiteX12" fmla="*/ 136472 w 7143750"/>
                    <a:gd name="connsiteY12" fmla="*/ 0 h 1255931"/>
                    <a:gd name="connsiteX0" fmla="*/ 136472 w 7143750"/>
                    <a:gd name="connsiteY0" fmla="*/ 0 h 1255931"/>
                    <a:gd name="connsiteX1" fmla="*/ 7143750 w 7143750"/>
                    <a:gd name="connsiteY1" fmla="*/ 0 h 1255931"/>
                    <a:gd name="connsiteX2" fmla="*/ 7143750 w 7143750"/>
                    <a:gd name="connsiteY2" fmla="*/ 1255931 h 1255931"/>
                    <a:gd name="connsiteX3" fmla="*/ 481757 w 7143750"/>
                    <a:gd name="connsiteY3" fmla="*/ 1255931 h 1255931"/>
                    <a:gd name="connsiteX4" fmla="*/ 481757 w 7143750"/>
                    <a:gd name="connsiteY4" fmla="*/ 1032578 h 1255931"/>
                    <a:gd name="connsiteX5" fmla="*/ 0 w 7143750"/>
                    <a:gd name="connsiteY5" fmla="*/ 1032578 h 1255931"/>
                    <a:gd name="connsiteX6" fmla="*/ 197644 w 7143750"/>
                    <a:gd name="connsiteY6" fmla="*/ 827196 h 1255931"/>
                    <a:gd name="connsiteX7" fmla="*/ 355104 w 7143750"/>
                    <a:gd name="connsiteY7" fmla="*/ 667168 h 1255931"/>
                    <a:gd name="connsiteX8" fmla="*/ 451377 w 7143750"/>
                    <a:gd name="connsiteY8" fmla="*/ 506713 h 1255931"/>
                    <a:gd name="connsiteX9" fmla="*/ 481757 w 7143750"/>
                    <a:gd name="connsiteY9" fmla="*/ 345402 h 1255931"/>
                    <a:gd name="connsiteX10" fmla="*/ 375642 w 7143750"/>
                    <a:gd name="connsiteY10" fmla="*/ 96375 h 1255931"/>
                    <a:gd name="connsiteX11" fmla="*/ 171704 w 7143750"/>
                    <a:gd name="connsiteY11" fmla="*/ 2509 h 1255931"/>
                    <a:gd name="connsiteX12" fmla="*/ 136472 w 7143750"/>
                    <a:gd name="connsiteY12" fmla="*/ 0 h 125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43750" h="1255931">
                      <a:moveTo>
                        <a:pt x="136472" y="0"/>
                      </a:moveTo>
                      <a:lnTo>
                        <a:pt x="7143750" y="0"/>
                      </a:lnTo>
                      <a:lnTo>
                        <a:pt x="7143750" y="1255931"/>
                      </a:lnTo>
                      <a:lnTo>
                        <a:pt x="481757" y="1255931"/>
                      </a:lnTo>
                      <a:lnTo>
                        <a:pt x="481757" y="1032578"/>
                      </a:lnTo>
                      <a:lnTo>
                        <a:pt x="0" y="1032578"/>
                      </a:lnTo>
                      <a:cubicBezTo>
                        <a:pt x="59531" y="932367"/>
                        <a:pt x="131763" y="895657"/>
                        <a:pt x="197644" y="827196"/>
                      </a:cubicBezTo>
                      <a:cubicBezTo>
                        <a:pt x="256529" y="766005"/>
                        <a:pt x="326008" y="704251"/>
                        <a:pt x="355104" y="667168"/>
                      </a:cubicBezTo>
                      <a:cubicBezTo>
                        <a:pt x="399033" y="611258"/>
                        <a:pt x="431124" y="557773"/>
                        <a:pt x="451377" y="506713"/>
                      </a:cubicBezTo>
                      <a:cubicBezTo>
                        <a:pt x="471630" y="455652"/>
                        <a:pt x="481757" y="401882"/>
                        <a:pt x="481757" y="345402"/>
                      </a:cubicBezTo>
                      <a:cubicBezTo>
                        <a:pt x="481757" y="246133"/>
                        <a:pt x="446385" y="163124"/>
                        <a:pt x="375642" y="96375"/>
                      </a:cubicBezTo>
                      <a:cubicBezTo>
                        <a:pt x="322585" y="46313"/>
                        <a:pt x="254606" y="15025"/>
                        <a:pt x="171704" y="2509"/>
                      </a:cubicBezTo>
                      <a:lnTo>
                        <a:pt x="13647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ADFDF5"/>
                    </a:gs>
                    <a:gs pos="100000">
                      <a:srgbClr val="048E81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495072" y="3169394"/>
                  <a:ext cx="842926" cy="1259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26" h="1259681">
                      <a:moveTo>
                        <a:pt x="444997" y="0"/>
                      </a:moveTo>
                      <a:cubicBezTo>
                        <a:pt x="568797" y="0"/>
                        <a:pt x="666068" y="33375"/>
                        <a:pt x="736811" y="100124"/>
                      </a:cubicBezTo>
                      <a:cubicBezTo>
                        <a:pt x="807554" y="166873"/>
                        <a:pt x="842926" y="249882"/>
                        <a:pt x="842926" y="349151"/>
                      </a:cubicBezTo>
                      <a:cubicBezTo>
                        <a:pt x="842926" y="405631"/>
                        <a:pt x="832799" y="459401"/>
                        <a:pt x="812546" y="510462"/>
                      </a:cubicBezTo>
                      <a:cubicBezTo>
                        <a:pt x="792293" y="561522"/>
                        <a:pt x="760202" y="615007"/>
                        <a:pt x="716273" y="670917"/>
                      </a:cubicBezTo>
                      <a:cubicBezTo>
                        <a:pt x="687177" y="708000"/>
                        <a:pt x="634690" y="761343"/>
                        <a:pt x="558813" y="830945"/>
                      </a:cubicBezTo>
                      <a:cubicBezTo>
                        <a:pt x="482935" y="900547"/>
                        <a:pt x="434870" y="946758"/>
                        <a:pt x="414617" y="969578"/>
                      </a:cubicBezTo>
                      <a:cubicBezTo>
                        <a:pt x="394364" y="992398"/>
                        <a:pt x="377962" y="1014648"/>
                        <a:pt x="365411" y="1036327"/>
                      </a:cubicBezTo>
                      <a:lnTo>
                        <a:pt x="842926" y="1036327"/>
                      </a:lnTo>
                      <a:lnTo>
                        <a:pt x="842926" y="1259681"/>
                      </a:lnTo>
                      <a:lnTo>
                        <a:pt x="0" y="1259681"/>
                      </a:lnTo>
                      <a:cubicBezTo>
                        <a:pt x="9129" y="1175246"/>
                        <a:pt x="36513" y="1095232"/>
                        <a:pt x="82154" y="1019640"/>
                      </a:cubicBezTo>
                      <a:cubicBezTo>
                        <a:pt x="127794" y="944048"/>
                        <a:pt x="217934" y="843781"/>
                        <a:pt x="352574" y="718840"/>
                      </a:cubicBezTo>
                      <a:cubicBezTo>
                        <a:pt x="460971" y="617860"/>
                        <a:pt x="527435" y="549399"/>
                        <a:pt x="551967" y="513457"/>
                      </a:cubicBezTo>
                      <a:cubicBezTo>
                        <a:pt x="585056" y="463823"/>
                        <a:pt x="601601" y="414759"/>
                        <a:pt x="601601" y="366266"/>
                      </a:cubicBezTo>
                      <a:cubicBezTo>
                        <a:pt x="601601" y="312638"/>
                        <a:pt x="587196" y="271419"/>
                        <a:pt x="558385" y="242608"/>
                      </a:cubicBezTo>
                      <a:cubicBezTo>
                        <a:pt x="529574" y="213798"/>
                        <a:pt x="489781" y="199392"/>
                        <a:pt x="439006" y="199392"/>
                      </a:cubicBezTo>
                      <a:cubicBezTo>
                        <a:pt x="388802" y="199392"/>
                        <a:pt x="348866" y="214511"/>
                        <a:pt x="319200" y="244748"/>
                      </a:cubicBezTo>
                      <a:cubicBezTo>
                        <a:pt x="289533" y="274985"/>
                        <a:pt x="272418" y="325189"/>
                        <a:pt x="267854" y="395362"/>
                      </a:cubicBezTo>
                      <a:lnTo>
                        <a:pt x="28241" y="371401"/>
                      </a:lnTo>
                      <a:cubicBezTo>
                        <a:pt x="42503" y="239043"/>
                        <a:pt x="87288" y="144053"/>
                        <a:pt x="162595" y="86432"/>
                      </a:cubicBezTo>
                      <a:cubicBezTo>
                        <a:pt x="237902" y="28810"/>
                        <a:pt x="332036" y="0"/>
                        <a:pt x="444997" y="0"/>
                      </a:cubicBezTo>
                      <a:close/>
                    </a:path>
                  </a:pathLst>
                </a:custGeom>
                <a:solidFill>
                  <a:srgbClr val="048E81"/>
                </a:solidFill>
                <a:ln>
                  <a:noFill/>
                </a:ln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4170852" y="3554974"/>
                <a:ext cx="6432210" cy="741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i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Can be broken down but no set of instructions, success requires multiple people, teams, expertise.</a:t>
                </a:r>
                <a:endParaRPr lang="en-US" sz="16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80194" y="3372334"/>
              <a:ext cx="267904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048E8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Complicated</a:t>
              </a:r>
              <a:endParaRPr lang="en-US" sz="3200" b="1" dirty="0">
                <a:solidFill>
                  <a:srgbClr val="048E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7727" y="5136962"/>
            <a:ext cx="8128546" cy="1013052"/>
            <a:chOff x="507728" y="4657056"/>
            <a:chExt cx="8128546" cy="1013052"/>
          </a:xfrm>
        </p:grpSpPr>
        <p:grpSp>
          <p:nvGrpSpPr>
            <p:cNvPr id="19" name="Group 18"/>
            <p:cNvGrpSpPr/>
            <p:nvPr/>
          </p:nvGrpSpPr>
          <p:grpSpPr>
            <a:xfrm>
              <a:off x="2734349" y="4659666"/>
              <a:ext cx="5901925" cy="1010442"/>
              <a:chOff x="3223040" y="5075873"/>
              <a:chExt cx="7482670" cy="128107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3223040" y="5075873"/>
                <a:ext cx="7482670" cy="1281075"/>
                <a:chOff x="1517322" y="5133023"/>
                <a:chExt cx="7482670" cy="1281075"/>
              </a:xfrm>
            </p:grpSpPr>
            <p:sp>
              <p:nvSpPr>
                <p:cNvPr id="23" name="Freeform 22"/>
                <p:cNvSpPr/>
                <p:nvPr/>
              </p:nvSpPr>
              <p:spPr>
                <a:xfrm>
                  <a:off x="1966803" y="5136772"/>
                  <a:ext cx="7033189" cy="1255931"/>
                </a:xfrm>
                <a:custGeom>
                  <a:avLst/>
                  <a:gdLst>
                    <a:gd name="connsiteX0" fmla="*/ 0 w 7033189"/>
                    <a:gd name="connsiteY0" fmla="*/ 0 h 1255931"/>
                    <a:gd name="connsiteX1" fmla="*/ 7033189 w 7033189"/>
                    <a:gd name="connsiteY1" fmla="*/ 0 h 1255931"/>
                    <a:gd name="connsiteX2" fmla="*/ 7033189 w 7033189"/>
                    <a:gd name="connsiteY2" fmla="*/ 1255931 h 1255931"/>
                    <a:gd name="connsiteX3" fmla="*/ 100142 w 7033189"/>
                    <a:gd name="connsiteY3" fmla="*/ 1255931 h 1255931"/>
                    <a:gd name="connsiteX4" fmla="*/ 127945 w 7033189"/>
                    <a:gd name="connsiteY4" fmla="*/ 1248230 h 1255931"/>
                    <a:gd name="connsiteX5" fmla="*/ 263370 w 7033189"/>
                    <a:gd name="connsiteY5" fmla="*/ 1160943 h 1255931"/>
                    <a:gd name="connsiteX6" fmla="*/ 384032 w 7033189"/>
                    <a:gd name="connsiteY6" fmla="*/ 879397 h 1255931"/>
                    <a:gd name="connsiteX7" fmla="*/ 319422 w 7033189"/>
                    <a:gd name="connsiteY7" fmla="*/ 685139 h 1255931"/>
                    <a:gd name="connsiteX8" fmla="*/ 146986 w 7033189"/>
                    <a:gd name="connsiteY8" fmla="*/ 581592 h 1255931"/>
                    <a:gd name="connsiteX9" fmla="*/ 327552 w 7033189"/>
                    <a:gd name="connsiteY9" fmla="*/ 318017 h 1255931"/>
                    <a:gd name="connsiteX10" fmla="*/ 239408 w 7033189"/>
                    <a:gd name="connsiteY10" fmla="*/ 109212 h 1255931"/>
                    <a:gd name="connsiteX11" fmla="*/ 39481 w 7033189"/>
                    <a:gd name="connsiteY11" fmla="*/ 3311 h 1255931"/>
                    <a:gd name="connsiteX12" fmla="*/ 0 w 7033189"/>
                    <a:gd name="connsiteY12" fmla="*/ 0 h 125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033189" h="1255931">
                      <a:moveTo>
                        <a:pt x="0" y="0"/>
                      </a:moveTo>
                      <a:lnTo>
                        <a:pt x="7033189" y="0"/>
                      </a:lnTo>
                      <a:lnTo>
                        <a:pt x="7033189" y="1255931"/>
                      </a:lnTo>
                      <a:lnTo>
                        <a:pt x="100142" y="1255931"/>
                      </a:lnTo>
                      <a:lnTo>
                        <a:pt x="127945" y="1248230"/>
                      </a:lnTo>
                      <a:cubicBezTo>
                        <a:pt x="178008" y="1228833"/>
                        <a:pt x="223149" y="1199738"/>
                        <a:pt x="263370" y="1160943"/>
                      </a:cubicBezTo>
                      <a:cubicBezTo>
                        <a:pt x="343811" y="1083354"/>
                        <a:pt x="384032" y="989505"/>
                        <a:pt x="384032" y="879397"/>
                      </a:cubicBezTo>
                      <a:cubicBezTo>
                        <a:pt x="384032" y="803519"/>
                        <a:pt x="362496" y="738767"/>
                        <a:pt x="319422" y="685139"/>
                      </a:cubicBezTo>
                      <a:cubicBezTo>
                        <a:pt x="276349" y="631511"/>
                        <a:pt x="218870" y="596996"/>
                        <a:pt x="146986" y="581592"/>
                      </a:cubicBezTo>
                      <a:cubicBezTo>
                        <a:pt x="267363" y="515984"/>
                        <a:pt x="327552" y="428125"/>
                        <a:pt x="327552" y="318017"/>
                      </a:cubicBezTo>
                      <a:cubicBezTo>
                        <a:pt x="327552" y="240428"/>
                        <a:pt x="298171" y="170826"/>
                        <a:pt x="239408" y="109212"/>
                      </a:cubicBezTo>
                      <a:cubicBezTo>
                        <a:pt x="185923" y="52731"/>
                        <a:pt x="119281" y="17431"/>
                        <a:pt x="39481" y="33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0EEB8"/>
                    </a:gs>
                    <a:gs pos="100000">
                      <a:srgbClr val="579224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517322" y="5133023"/>
                  <a:ext cx="833512" cy="1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512" h="1281075">
                      <a:moveTo>
                        <a:pt x="404776" y="0"/>
                      </a:moveTo>
                      <a:cubicBezTo>
                        <a:pt x="522871" y="0"/>
                        <a:pt x="617575" y="37653"/>
                        <a:pt x="688888" y="112961"/>
                      </a:cubicBezTo>
                      <a:cubicBezTo>
                        <a:pt x="747651" y="174575"/>
                        <a:pt x="777032" y="244177"/>
                        <a:pt x="777032" y="321766"/>
                      </a:cubicBezTo>
                      <a:cubicBezTo>
                        <a:pt x="777032" y="431874"/>
                        <a:pt x="716843" y="519733"/>
                        <a:pt x="596466" y="585341"/>
                      </a:cubicBezTo>
                      <a:cubicBezTo>
                        <a:pt x="668350" y="600745"/>
                        <a:pt x="725829" y="635260"/>
                        <a:pt x="768902" y="688888"/>
                      </a:cubicBezTo>
                      <a:cubicBezTo>
                        <a:pt x="811976" y="742516"/>
                        <a:pt x="833512" y="807268"/>
                        <a:pt x="833512" y="883146"/>
                      </a:cubicBezTo>
                      <a:cubicBezTo>
                        <a:pt x="833512" y="993254"/>
                        <a:pt x="793291" y="1087103"/>
                        <a:pt x="712850" y="1164692"/>
                      </a:cubicBezTo>
                      <a:cubicBezTo>
                        <a:pt x="632408" y="1242281"/>
                        <a:pt x="532284" y="1281075"/>
                        <a:pt x="412477" y="1281075"/>
                      </a:cubicBezTo>
                      <a:cubicBezTo>
                        <a:pt x="298946" y="1281075"/>
                        <a:pt x="204813" y="1248414"/>
                        <a:pt x="130076" y="1183091"/>
                      </a:cubicBezTo>
                      <a:cubicBezTo>
                        <a:pt x="55339" y="1117767"/>
                        <a:pt x="11981" y="1032334"/>
                        <a:pt x="0" y="926790"/>
                      </a:cubicBezTo>
                      <a:lnTo>
                        <a:pt x="232767" y="898550"/>
                      </a:lnTo>
                      <a:cubicBezTo>
                        <a:pt x="240184" y="957883"/>
                        <a:pt x="260152" y="1003238"/>
                        <a:pt x="292671" y="1034616"/>
                      </a:cubicBezTo>
                      <a:cubicBezTo>
                        <a:pt x="325190" y="1065994"/>
                        <a:pt x="364555" y="1081683"/>
                        <a:pt x="410766" y="1081683"/>
                      </a:cubicBezTo>
                      <a:cubicBezTo>
                        <a:pt x="460400" y="1081683"/>
                        <a:pt x="502190" y="1062856"/>
                        <a:pt x="536135" y="1025203"/>
                      </a:cubicBezTo>
                      <a:cubicBezTo>
                        <a:pt x="570080" y="987549"/>
                        <a:pt x="587053" y="936774"/>
                        <a:pt x="587053" y="872877"/>
                      </a:cubicBezTo>
                      <a:cubicBezTo>
                        <a:pt x="587053" y="812403"/>
                        <a:pt x="570793" y="764480"/>
                        <a:pt x="538274" y="729109"/>
                      </a:cubicBezTo>
                      <a:cubicBezTo>
                        <a:pt x="505755" y="693737"/>
                        <a:pt x="466105" y="676052"/>
                        <a:pt x="419323" y="676052"/>
                      </a:cubicBezTo>
                      <a:cubicBezTo>
                        <a:pt x="388516" y="676052"/>
                        <a:pt x="351718" y="682042"/>
                        <a:pt x="308930" y="694023"/>
                      </a:cubicBezTo>
                      <a:lnTo>
                        <a:pt x="335459" y="498053"/>
                      </a:lnTo>
                      <a:cubicBezTo>
                        <a:pt x="400497" y="499765"/>
                        <a:pt x="450131" y="485645"/>
                        <a:pt x="484361" y="455693"/>
                      </a:cubicBezTo>
                      <a:cubicBezTo>
                        <a:pt x="518592" y="425741"/>
                        <a:pt x="535707" y="385949"/>
                        <a:pt x="535707" y="336314"/>
                      </a:cubicBezTo>
                      <a:cubicBezTo>
                        <a:pt x="535707" y="294097"/>
                        <a:pt x="523156" y="260437"/>
                        <a:pt x="498054" y="235334"/>
                      </a:cubicBezTo>
                      <a:cubicBezTo>
                        <a:pt x="472951" y="210232"/>
                        <a:pt x="439577" y="197681"/>
                        <a:pt x="397929" y="197681"/>
                      </a:cubicBezTo>
                      <a:cubicBezTo>
                        <a:pt x="356853" y="197681"/>
                        <a:pt x="321767" y="211944"/>
                        <a:pt x="292671" y="240469"/>
                      </a:cubicBezTo>
                      <a:cubicBezTo>
                        <a:pt x="263575" y="268994"/>
                        <a:pt x="245889" y="310642"/>
                        <a:pt x="239614" y="365410"/>
                      </a:cubicBezTo>
                      <a:lnTo>
                        <a:pt x="17971" y="327757"/>
                      </a:lnTo>
                      <a:cubicBezTo>
                        <a:pt x="33375" y="251879"/>
                        <a:pt x="56623" y="191263"/>
                        <a:pt x="87716" y="145907"/>
                      </a:cubicBezTo>
                      <a:cubicBezTo>
                        <a:pt x="118808" y="100552"/>
                        <a:pt x="162167" y="64895"/>
                        <a:pt x="217792" y="38937"/>
                      </a:cubicBezTo>
                      <a:cubicBezTo>
                        <a:pt x="273416" y="12979"/>
                        <a:pt x="335744" y="0"/>
                        <a:pt x="404776" y="0"/>
                      </a:cubicBezTo>
                      <a:close/>
                    </a:path>
                  </a:pathLst>
                </a:custGeom>
                <a:solidFill>
                  <a:srgbClr val="579224"/>
                </a:solidFill>
                <a:ln>
                  <a:noFill/>
                </a:ln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4170852" y="5336889"/>
                <a:ext cx="6432210" cy="741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i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Expertise is valuable but not sufficient, problems tend to be unique. Outcomes highly uncertain</a:t>
                </a:r>
                <a:r>
                  <a:rPr lang="en-US" sz="1600" i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16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507728" y="4657056"/>
              <a:ext cx="2323566" cy="820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smtClean="0">
                  <a:solidFill>
                    <a:srgbClr val="579224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Complex</a:t>
              </a:r>
              <a:endParaRPr lang="en-US" sz="3600" b="1" dirty="0">
                <a:solidFill>
                  <a:srgbClr val="57922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3381653" y="4567321"/>
            <a:ext cx="2558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Construction example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3381653" y="6168266"/>
            <a:ext cx="3016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Hurricane Katrina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Aviation Examples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56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 that most critical work people do is not simple…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Question</a:t>
            </a:r>
            <a:r>
              <a:rPr lang="en-US" dirty="0" smtClean="0"/>
              <a:t>:  What are some examples of critical work that we do and how might a checklist be used to prevent errors?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Question</a:t>
            </a:r>
            <a:r>
              <a:rPr lang="en-US" dirty="0"/>
              <a:t>:  </a:t>
            </a:r>
            <a:r>
              <a:rPr lang="en-US" dirty="0" smtClean="0"/>
              <a:t>What did you think about the communications checklist as in the construction example?  Is a communications plan the same or sufficient?  Why or why not?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670"/>
            <a:ext cx="8229600" cy="549273"/>
          </a:xfrm>
        </p:spPr>
        <p:txBody>
          <a:bodyPr/>
          <a:lstStyle/>
          <a:p>
            <a:pPr algn="l"/>
            <a:r>
              <a:rPr lang="en-US" sz="2800" dirty="0"/>
              <a:t>Key Decisions for Checklists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8046" y="1519500"/>
            <a:ext cx="7939538" cy="4062840"/>
            <a:chOff x="1669708" y="1673225"/>
            <a:chExt cx="8776315" cy="4491038"/>
          </a:xfrm>
        </p:grpSpPr>
        <p:grpSp>
          <p:nvGrpSpPr>
            <p:cNvPr id="7" name="Group 6"/>
            <p:cNvGrpSpPr/>
            <p:nvPr/>
          </p:nvGrpSpPr>
          <p:grpSpPr>
            <a:xfrm>
              <a:off x="1669708" y="1673225"/>
              <a:ext cx="3411880" cy="4491038"/>
              <a:chOff x="1669708" y="1673225"/>
              <a:chExt cx="3411880" cy="449103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669708" y="2297114"/>
                <a:ext cx="1665098" cy="2672876"/>
                <a:chOff x="1669708" y="2297114"/>
                <a:chExt cx="1665098" cy="2672876"/>
              </a:xfrm>
            </p:grpSpPr>
            <p:sp>
              <p:nvSpPr>
                <p:cNvPr id="34" name="Freeform 7"/>
                <p:cNvSpPr>
                  <a:spLocks/>
                </p:cNvSpPr>
                <p:nvPr/>
              </p:nvSpPr>
              <p:spPr bwMode="auto">
                <a:xfrm>
                  <a:off x="1669708" y="2563269"/>
                  <a:ext cx="1665098" cy="2406721"/>
                </a:xfrm>
                <a:custGeom>
                  <a:avLst/>
                  <a:gdLst>
                    <a:gd name="T0" fmla="*/ 1 w 1765"/>
                    <a:gd name="T1" fmla="*/ 1 h 2550"/>
                    <a:gd name="T2" fmla="*/ 0 w 1765"/>
                    <a:gd name="T3" fmla="*/ 1 h 2550"/>
                    <a:gd name="T4" fmla="*/ 0 w 1765"/>
                    <a:gd name="T5" fmla="*/ 1 h 2550"/>
                    <a:gd name="T6" fmla="*/ 0 w 1765"/>
                    <a:gd name="T7" fmla="*/ 1 h 2550"/>
                    <a:gd name="T8" fmla="*/ 0 w 1765"/>
                    <a:gd name="T9" fmla="*/ 1 h 2550"/>
                    <a:gd name="T10" fmla="*/ 0 w 1765"/>
                    <a:gd name="T11" fmla="*/ 1 h 2550"/>
                    <a:gd name="T12" fmla="*/ 0 w 1765"/>
                    <a:gd name="T13" fmla="*/ 1 h 2550"/>
                    <a:gd name="T14" fmla="*/ 0 w 1765"/>
                    <a:gd name="T15" fmla="*/ 1 h 2550"/>
                    <a:gd name="T16" fmla="*/ 0 w 1765"/>
                    <a:gd name="T17" fmla="*/ 1 h 2550"/>
                    <a:gd name="T18" fmla="*/ 0 w 1765"/>
                    <a:gd name="T19" fmla="*/ 0 h 2550"/>
                    <a:gd name="T20" fmla="*/ 0 w 1765"/>
                    <a:gd name="T21" fmla="*/ 0 h 2550"/>
                    <a:gd name="T22" fmla="*/ 0 w 1765"/>
                    <a:gd name="T23" fmla="*/ 0 h 2550"/>
                    <a:gd name="T24" fmla="*/ 0 w 1765"/>
                    <a:gd name="T25" fmla="*/ 0 h 2550"/>
                    <a:gd name="T26" fmla="*/ 0 w 1765"/>
                    <a:gd name="T27" fmla="*/ 0 h 2550"/>
                    <a:gd name="T28" fmla="*/ 0 w 1765"/>
                    <a:gd name="T29" fmla="*/ 0 h 2550"/>
                    <a:gd name="T30" fmla="*/ 0 w 1765"/>
                    <a:gd name="T31" fmla="*/ 0 h 2550"/>
                    <a:gd name="T32" fmla="*/ 0 w 1765"/>
                    <a:gd name="T33" fmla="*/ 0 h 2550"/>
                    <a:gd name="T34" fmla="*/ 1 w 1765"/>
                    <a:gd name="T35" fmla="*/ 0 h 2550"/>
                    <a:gd name="T36" fmla="*/ 1 w 1765"/>
                    <a:gd name="T37" fmla="*/ 0 h 2550"/>
                    <a:gd name="T38" fmla="*/ 1 w 1765"/>
                    <a:gd name="T39" fmla="*/ 0 h 2550"/>
                    <a:gd name="T40" fmla="*/ 1 w 1765"/>
                    <a:gd name="T41" fmla="*/ 0 h 2550"/>
                    <a:gd name="T42" fmla="*/ 1 w 1765"/>
                    <a:gd name="T43" fmla="*/ 0 h 2550"/>
                    <a:gd name="T44" fmla="*/ 1 w 1765"/>
                    <a:gd name="T45" fmla="*/ 0 h 2550"/>
                    <a:gd name="T46" fmla="*/ 1 w 1765"/>
                    <a:gd name="T47" fmla="*/ 0 h 2550"/>
                    <a:gd name="T48" fmla="*/ 1 w 1765"/>
                    <a:gd name="T49" fmla="*/ 0 h 2550"/>
                    <a:gd name="T50" fmla="*/ 1 w 1765"/>
                    <a:gd name="T51" fmla="*/ 1 h 2550"/>
                    <a:gd name="T52" fmla="*/ 1 w 1765"/>
                    <a:gd name="T53" fmla="*/ 1 h 2550"/>
                    <a:gd name="T54" fmla="*/ 1 w 1765"/>
                    <a:gd name="T55" fmla="*/ 1 h 2550"/>
                    <a:gd name="T56" fmla="*/ 1 w 1765"/>
                    <a:gd name="T57" fmla="*/ 1 h 2550"/>
                    <a:gd name="T58" fmla="*/ 1 w 1765"/>
                    <a:gd name="T59" fmla="*/ 1 h 2550"/>
                    <a:gd name="T60" fmla="*/ 1 w 1765"/>
                    <a:gd name="T61" fmla="*/ 1 h 2550"/>
                    <a:gd name="T62" fmla="*/ 1 w 1765"/>
                    <a:gd name="T63" fmla="*/ 1 h 2550"/>
                    <a:gd name="T64" fmla="*/ 1 w 1765"/>
                    <a:gd name="T65" fmla="*/ 1 h 255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765" h="2550">
                      <a:moveTo>
                        <a:pt x="1650" y="2550"/>
                      </a:moveTo>
                      <a:lnTo>
                        <a:pt x="115" y="2550"/>
                      </a:lnTo>
                      <a:lnTo>
                        <a:pt x="89" y="2547"/>
                      </a:lnTo>
                      <a:lnTo>
                        <a:pt x="64" y="2538"/>
                      </a:lnTo>
                      <a:lnTo>
                        <a:pt x="43" y="2525"/>
                      </a:lnTo>
                      <a:lnTo>
                        <a:pt x="24" y="2507"/>
                      </a:lnTo>
                      <a:lnTo>
                        <a:pt x="11" y="2484"/>
                      </a:lnTo>
                      <a:lnTo>
                        <a:pt x="2" y="2461"/>
                      </a:lnTo>
                      <a:lnTo>
                        <a:pt x="0" y="2435"/>
                      </a:lnTo>
                      <a:lnTo>
                        <a:pt x="0" y="115"/>
                      </a:lnTo>
                      <a:lnTo>
                        <a:pt x="2" y="89"/>
                      </a:lnTo>
                      <a:lnTo>
                        <a:pt x="11" y="66"/>
                      </a:lnTo>
                      <a:lnTo>
                        <a:pt x="24" y="43"/>
                      </a:lnTo>
                      <a:lnTo>
                        <a:pt x="43" y="26"/>
                      </a:lnTo>
                      <a:lnTo>
                        <a:pt x="64" y="12"/>
                      </a:lnTo>
                      <a:lnTo>
                        <a:pt x="89" y="3"/>
                      </a:lnTo>
                      <a:lnTo>
                        <a:pt x="115" y="0"/>
                      </a:lnTo>
                      <a:lnTo>
                        <a:pt x="1650" y="0"/>
                      </a:lnTo>
                      <a:lnTo>
                        <a:pt x="1676" y="3"/>
                      </a:lnTo>
                      <a:lnTo>
                        <a:pt x="1700" y="12"/>
                      </a:lnTo>
                      <a:lnTo>
                        <a:pt x="1722" y="26"/>
                      </a:lnTo>
                      <a:lnTo>
                        <a:pt x="1739" y="43"/>
                      </a:lnTo>
                      <a:lnTo>
                        <a:pt x="1754" y="66"/>
                      </a:lnTo>
                      <a:lnTo>
                        <a:pt x="1763" y="89"/>
                      </a:lnTo>
                      <a:lnTo>
                        <a:pt x="1765" y="115"/>
                      </a:lnTo>
                      <a:lnTo>
                        <a:pt x="1765" y="2435"/>
                      </a:lnTo>
                      <a:lnTo>
                        <a:pt x="1763" y="2461"/>
                      </a:lnTo>
                      <a:lnTo>
                        <a:pt x="1754" y="2484"/>
                      </a:lnTo>
                      <a:lnTo>
                        <a:pt x="1739" y="2507"/>
                      </a:lnTo>
                      <a:lnTo>
                        <a:pt x="1722" y="2525"/>
                      </a:lnTo>
                      <a:lnTo>
                        <a:pt x="1700" y="2538"/>
                      </a:lnTo>
                      <a:lnTo>
                        <a:pt x="1676" y="2547"/>
                      </a:lnTo>
                      <a:lnTo>
                        <a:pt x="1650" y="255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Freeform 8"/>
                <p:cNvSpPr>
                  <a:spLocks/>
                </p:cNvSpPr>
                <p:nvPr/>
              </p:nvSpPr>
              <p:spPr bwMode="auto">
                <a:xfrm>
                  <a:off x="1740503" y="2653875"/>
                  <a:ext cx="1523508" cy="2154723"/>
                </a:xfrm>
                <a:custGeom>
                  <a:avLst/>
                  <a:gdLst>
                    <a:gd name="T0" fmla="*/ 1 w 1616"/>
                    <a:gd name="T1" fmla="*/ 0 h 2283"/>
                    <a:gd name="T2" fmla="*/ 0 w 1616"/>
                    <a:gd name="T3" fmla="*/ 0 h 2283"/>
                    <a:gd name="T4" fmla="*/ 0 w 1616"/>
                    <a:gd name="T5" fmla="*/ 1 h 2283"/>
                    <a:gd name="T6" fmla="*/ 1 w 1616"/>
                    <a:gd name="T7" fmla="*/ 1 h 2283"/>
                    <a:gd name="T8" fmla="*/ 1 w 1616"/>
                    <a:gd name="T9" fmla="*/ 1 h 2283"/>
                    <a:gd name="T10" fmla="*/ 1 w 1616"/>
                    <a:gd name="T11" fmla="*/ 0 h 22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16" h="2283">
                      <a:moveTo>
                        <a:pt x="1616" y="0"/>
                      </a:moveTo>
                      <a:lnTo>
                        <a:pt x="0" y="0"/>
                      </a:lnTo>
                      <a:lnTo>
                        <a:pt x="0" y="2283"/>
                      </a:lnTo>
                      <a:lnTo>
                        <a:pt x="1403" y="2283"/>
                      </a:lnTo>
                      <a:lnTo>
                        <a:pt x="1616" y="2146"/>
                      </a:lnTo>
                      <a:lnTo>
                        <a:pt x="1616" y="0"/>
                      </a:lnTo>
                      <a:close/>
                    </a:path>
                  </a:pathLst>
                </a:custGeom>
                <a:solidFill>
                  <a:srgbClr val="F3FB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Rectangle 9"/>
                <p:cNvSpPr>
                  <a:spLocks noChangeArrowheads="1"/>
                </p:cNvSpPr>
                <p:nvPr/>
              </p:nvSpPr>
              <p:spPr bwMode="auto">
                <a:xfrm>
                  <a:off x="1859438" y="2962502"/>
                  <a:ext cx="311498" cy="31145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rgbClr val="3A1D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Rectangle 10"/>
                <p:cNvSpPr>
                  <a:spLocks noChangeArrowheads="1"/>
                </p:cNvSpPr>
                <p:nvPr/>
              </p:nvSpPr>
              <p:spPr bwMode="auto">
                <a:xfrm>
                  <a:off x="1859438" y="3424026"/>
                  <a:ext cx="311498" cy="31145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rgbClr val="3A1D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Rectangle 11"/>
                <p:cNvSpPr>
                  <a:spLocks noChangeArrowheads="1"/>
                </p:cNvSpPr>
                <p:nvPr/>
              </p:nvSpPr>
              <p:spPr bwMode="auto">
                <a:xfrm>
                  <a:off x="1859438" y="3885550"/>
                  <a:ext cx="311498" cy="31145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rgbClr val="3A1D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Rectangle 12"/>
                <p:cNvSpPr>
                  <a:spLocks noChangeArrowheads="1"/>
                </p:cNvSpPr>
                <p:nvPr/>
              </p:nvSpPr>
              <p:spPr bwMode="auto">
                <a:xfrm>
                  <a:off x="1859438" y="4347074"/>
                  <a:ext cx="311498" cy="30862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rgbClr val="3A1D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Rectangle 13"/>
                <p:cNvSpPr>
                  <a:spLocks noChangeArrowheads="1"/>
                </p:cNvSpPr>
                <p:nvPr/>
              </p:nvSpPr>
              <p:spPr bwMode="auto">
                <a:xfrm>
                  <a:off x="2267218" y="3030456"/>
                  <a:ext cx="920335" cy="5946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rgbClr val="3A1D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Rectangle 14"/>
                <p:cNvSpPr>
                  <a:spLocks noChangeArrowheads="1"/>
                </p:cNvSpPr>
                <p:nvPr/>
              </p:nvSpPr>
              <p:spPr bwMode="auto">
                <a:xfrm>
                  <a:off x="2267218" y="3146545"/>
                  <a:ext cx="920335" cy="5946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rgbClr val="3A1D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Rectangle 15"/>
                <p:cNvSpPr>
                  <a:spLocks noChangeArrowheads="1"/>
                </p:cNvSpPr>
                <p:nvPr/>
              </p:nvSpPr>
              <p:spPr bwMode="auto">
                <a:xfrm>
                  <a:off x="2267218" y="4358400"/>
                  <a:ext cx="920335" cy="56629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rgbClr val="3A1D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Rectangle 16"/>
                <p:cNvSpPr>
                  <a:spLocks noChangeArrowheads="1"/>
                </p:cNvSpPr>
                <p:nvPr/>
              </p:nvSpPr>
              <p:spPr bwMode="auto">
                <a:xfrm>
                  <a:off x="2267218" y="4474489"/>
                  <a:ext cx="920335" cy="56629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rgbClr val="3A1D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Rectangle 17"/>
                <p:cNvSpPr>
                  <a:spLocks noChangeArrowheads="1"/>
                </p:cNvSpPr>
                <p:nvPr/>
              </p:nvSpPr>
              <p:spPr bwMode="auto">
                <a:xfrm>
                  <a:off x="2267218" y="4587746"/>
                  <a:ext cx="920335" cy="5946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rgbClr val="3A1D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Rectangle 18"/>
                <p:cNvSpPr>
                  <a:spLocks noChangeArrowheads="1"/>
                </p:cNvSpPr>
                <p:nvPr/>
              </p:nvSpPr>
              <p:spPr bwMode="auto">
                <a:xfrm>
                  <a:off x="2267218" y="3953504"/>
                  <a:ext cx="920335" cy="5946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rgbClr val="3A1D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Rectangle 19"/>
                <p:cNvSpPr>
                  <a:spLocks noChangeArrowheads="1"/>
                </p:cNvSpPr>
                <p:nvPr/>
              </p:nvSpPr>
              <p:spPr bwMode="auto">
                <a:xfrm>
                  <a:off x="2267218" y="4069593"/>
                  <a:ext cx="795736" cy="5946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rgbClr val="3A1D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Rectangle 20"/>
                <p:cNvSpPr>
                  <a:spLocks noChangeArrowheads="1"/>
                </p:cNvSpPr>
                <p:nvPr/>
              </p:nvSpPr>
              <p:spPr bwMode="auto">
                <a:xfrm>
                  <a:off x="2267218" y="3491980"/>
                  <a:ext cx="920335" cy="5946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rgbClr val="3A1D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Rectangle 21"/>
                <p:cNvSpPr>
                  <a:spLocks noChangeArrowheads="1"/>
                </p:cNvSpPr>
                <p:nvPr/>
              </p:nvSpPr>
              <p:spPr bwMode="auto">
                <a:xfrm>
                  <a:off x="2267218" y="3608069"/>
                  <a:ext cx="671137" cy="5946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rgbClr val="3A1D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Freeform 22"/>
                <p:cNvSpPr>
                  <a:spLocks/>
                </p:cNvSpPr>
                <p:nvPr/>
              </p:nvSpPr>
              <p:spPr bwMode="auto">
                <a:xfrm>
                  <a:off x="1833952" y="2934187"/>
                  <a:ext cx="356807" cy="334110"/>
                </a:xfrm>
                <a:custGeom>
                  <a:avLst/>
                  <a:gdLst>
                    <a:gd name="T0" fmla="*/ 0 w 378"/>
                    <a:gd name="T1" fmla="*/ 0 h 354"/>
                    <a:gd name="T2" fmla="*/ 0 w 378"/>
                    <a:gd name="T3" fmla="*/ 0 h 354"/>
                    <a:gd name="T4" fmla="*/ 0 w 378"/>
                    <a:gd name="T5" fmla="*/ 0 h 354"/>
                    <a:gd name="T6" fmla="*/ 0 w 378"/>
                    <a:gd name="T7" fmla="*/ 0 h 354"/>
                    <a:gd name="T8" fmla="*/ 0 w 378"/>
                    <a:gd name="T9" fmla="*/ 0 h 354"/>
                    <a:gd name="T10" fmla="*/ 0 w 378"/>
                    <a:gd name="T11" fmla="*/ 0 h 354"/>
                    <a:gd name="T12" fmla="*/ 0 w 378"/>
                    <a:gd name="T13" fmla="*/ 0 h 354"/>
                    <a:gd name="T14" fmla="*/ 0 w 378"/>
                    <a:gd name="T15" fmla="*/ 0 h 354"/>
                    <a:gd name="T16" fmla="*/ 0 w 378"/>
                    <a:gd name="T17" fmla="*/ 0 h 354"/>
                    <a:gd name="T18" fmla="*/ 0 w 378"/>
                    <a:gd name="T19" fmla="*/ 0 h 354"/>
                    <a:gd name="T20" fmla="*/ 0 w 378"/>
                    <a:gd name="T21" fmla="*/ 0 h 354"/>
                    <a:gd name="T22" fmla="*/ 0 w 378"/>
                    <a:gd name="T23" fmla="*/ 0 h 354"/>
                    <a:gd name="T24" fmla="*/ 0 w 378"/>
                    <a:gd name="T25" fmla="*/ 0 h 354"/>
                    <a:gd name="T26" fmla="*/ 0 w 378"/>
                    <a:gd name="T27" fmla="*/ 0 h 354"/>
                    <a:gd name="T28" fmla="*/ 0 w 378"/>
                    <a:gd name="T29" fmla="*/ 0 h 354"/>
                    <a:gd name="T30" fmla="*/ 0 w 378"/>
                    <a:gd name="T31" fmla="*/ 0 h 354"/>
                    <a:gd name="T32" fmla="*/ 0 w 378"/>
                    <a:gd name="T33" fmla="*/ 0 h 354"/>
                    <a:gd name="T34" fmla="*/ 0 w 378"/>
                    <a:gd name="T35" fmla="*/ 0 h 354"/>
                    <a:gd name="T36" fmla="*/ 0 w 378"/>
                    <a:gd name="T37" fmla="*/ 0 h 354"/>
                    <a:gd name="T38" fmla="*/ 0 w 378"/>
                    <a:gd name="T39" fmla="*/ 0 h 354"/>
                    <a:gd name="T40" fmla="*/ 0 w 378"/>
                    <a:gd name="T41" fmla="*/ 0 h 354"/>
                    <a:gd name="T42" fmla="*/ 0 w 378"/>
                    <a:gd name="T43" fmla="*/ 0 h 354"/>
                    <a:gd name="T44" fmla="*/ 0 w 378"/>
                    <a:gd name="T45" fmla="*/ 0 h 354"/>
                    <a:gd name="T46" fmla="*/ 0 w 378"/>
                    <a:gd name="T47" fmla="*/ 0 h 354"/>
                    <a:gd name="T48" fmla="*/ 0 w 378"/>
                    <a:gd name="T49" fmla="*/ 0 h 354"/>
                    <a:gd name="T50" fmla="*/ 0 w 378"/>
                    <a:gd name="T51" fmla="*/ 0 h 354"/>
                    <a:gd name="T52" fmla="*/ 0 w 378"/>
                    <a:gd name="T53" fmla="*/ 0 h 354"/>
                    <a:gd name="T54" fmla="*/ 0 w 378"/>
                    <a:gd name="T55" fmla="*/ 0 h 354"/>
                    <a:gd name="T56" fmla="*/ 0 w 378"/>
                    <a:gd name="T57" fmla="*/ 0 h 354"/>
                    <a:gd name="T58" fmla="*/ 0 w 378"/>
                    <a:gd name="T59" fmla="*/ 0 h 35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78" h="354">
                      <a:moveTo>
                        <a:pt x="115" y="354"/>
                      </a:moveTo>
                      <a:lnTo>
                        <a:pt x="110" y="354"/>
                      </a:lnTo>
                      <a:lnTo>
                        <a:pt x="106" y="351"/>
                      </a:lnTo>
                      <a:lnTo>
                        <a:pt x="101" y="349"/>
                      </a:lnTo>
                      <a:lnTo>
                        <a:pt x="97" y="345"/>
                      </a:lnTo>
                      <a:lnTo>
                        <a:pt x="5" y="236"/>
                      </a:lnTo>
                      <a:lnTo>
                        <a:pt x="1" y="227"/>
                      </a:lnTo>
                      <a:lnTo>
                        <a:pt x="0" y="218"/>
                      </a:lnTo>
                      <a:lnTo>
                        <a:pt x="3" y="209"/>
                      </a:lnTo>
                      <a:lnTo>
                        <a:pt x="9" y="201"/>
                      </a:lnTo>
                      <a:lnTo>
                        <a:pt x="17" y="197"/>
                      </a:lnTo>
                      <a:lnTo>
                        <a:pt x="28" y="196"/>
                      </a:lnTo>
                      <a:lnTo>
                        <a:pt x="35" y="198"/>
                      </a:lnTo>
                      <a:lnTo>
                        <a:pt x="43" y="205"/>
                      </a:lnTo>
                      <a:lnTo>
                        <a:pt x="115" y="290"/>
                      </a:lnTo>
                      <a:lnTo>
                        <a:pt x="335" y="9"/>
                      </a:lnTo>
                      <a:lnTo>
                        <a:pt x="342" y="2"/>
                      </a:lnTo>
                      <a:lnTo>
                        <a:pt x="351" y="0"/>
                      </a:lnTo>
                      <a:lnTo>
                        <a:pt x="360" y="1"/>
                      </a:lnTo>
                      <a:lnTo>
                        <a:pt x="369" y="5"/>
                      </a:lnTo>
                      <a:lnTo>
                        <a:pt x="376" y="13"/>
                      </a:lnTo>
                      <a:lnTo>
                        <a:pt x="378" y="22"/>
                      </a:lnTo>
                      <a:lnTo>
                        <a:pt x="378" y="31"/>
                      </a:lnTo>
                      <a:lnTo>
                        <a:pt x="373" y="39"/>
                      </a:lnTo>
                      <a:lnTo>
                        <a:pt x="135" y="345"/>
                      </a:lnTo>
                      <a:lnTo>
                        <a:pt x="131" y="349"/>
                      </a:lnTo>
                      <a:lnTo>
                        <a:pt x="127" y="351"/>
                      </a:lnTo>
                      <a:lnTo>
                        <a:pt x="122" y="353"/>
                      </a:lnTo>
                      <a:lnTo>
                        <a:pt x="117" y="354"/>
                      </a:lnTo>
                      <a:lnTo>
                        <a:pt x="115" y="354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Freeform 23"/>
                <p:cNvSpPr>
                  <a:spLocks/>
                </p:cNvSpPr>
                <p:nvPr/>
              </p:nvSpPr>
              <p:spPr bwMode="auto">
                <a:xfrm>
                  <a:off x="1833952" y="3404206"/>
                  <a:ext cx="356807" cy="334110"/>
                </a:xfrm>
                <a:custGeom>
                  <a:avLst/>
                  <a:gdLst>
                    <a:gd name="T0" fmla="*/ 0 w 378"/>
                    <a:gd name="T1" fmla="*/ 0 h 354"/>
                    <a:gd name="T2" fmla="*/ 0 w 378"/>
                    <a:gd name="T3" fmla="*/ 0 h 354"/>
                    <a:gd name="T4" fmla="*/ 0 w 378"/>
                    <a:gd name="T5" fmla="*/ 0 h 354"/>
                    <a:gd name="T6" fmla="*/ 0 w 378"/>
                    <a:gd name="T7" fmla="*/ 0 h 354"/>
                    <a:gd name="T8" fmla="*/ 0 w 378"/>
                    <a:gd name="T9" fmla="*/ 0 h 354"/>
                    <a:gd name="T10" fmla="*/ 0 w 378"/>
                    <a:gd name="T11" fmla="*/ 0 h 354"/>
                    <a:gd name="T12" fmla="*/ 0 w 378"/>
                    <a:gd name="T13" fmla="*/ 0 h 354"/>
                    <a:gd name="T14" fmla="*/ 0 w 378"/>
                    <a:gd name="T15" fmla="*/ 0 h 354"/>
                    <a:gd name="T16" fmla="*/ 0 w 378"/>
                    <a:gd name="T17" fmla="*/ 0 h 354"/>
                    <a:gd name="T18" fmla="*/ 0 w 378"/>
                    <a:gd name="T19" fmla="*/ 0 h 354"/>
                    <a:gd name="T20" fmla="*/ 0 w 378"/>
                    <a:gd name="T21" fmla="*/ 0 h 354"/>
                    <a:gd name="T22" fmla="*/ 0 w 378"/>
                    <a:gd name="T23" fmla="*/ 0 h 354"/>
                    <a:gd name="T24" fmla="*/ 0 w 378"/>
                    <a:gd name="T25" fmla="*/ 0 h 354"/>
                    <a:gd name="T26" fmla="*/ 0 w 378"/>
                    <a:gd name="T27" fmla="*/ 0 h 354"/>
                    <a:gd name="T28" fmla="*/ 0 w 378"/>
                    <a:gd name="T29" fmla="*/ 0 h 354"/>
                    <a:gd name="T30" fmla="*/ 0 w 378"/>
                    <a:gd name="T31" fmla="*/ 0 h 354"/>
                    <a:gd name="T32" fmla="*/ 0 w 378"/>
                    <a:gd name="T33" fmla="*/ 0 h 354"/>
                    <a:gd name="T34" fmla="*/ 0 w 378"/>
                    <a:gd name="T35" fmla="*/ 0 h 354"/>
                    <a:gd name="T36" fmla="*/ 0 w 378"/>
                    <a:gd name="T37" fmla="*/ 0 h 354"/>
                    <a:gd name="T38" fmla="*/ 0 w 378"/>
                    <a:gd name="T39" fmla="*/ 0 h 354"/>
                    <a:gd name="T40" fmla="*/ 0 w 378"/>
                    <a:gd name="T41" fmla="*/ 0 h 354"/>
                    <a:gd name="T42" fmla="*/ 0 w 378"/>
                    <a:gd name="T43" fmla="*/ 0 h 354"/>
                    <a:gd name="T44" fmla="*/ 0 w 378"/>
                    <a:gd name="T45" fmla="*/ 0 h 354"/>
                    <a:gd name="T46" fmla="*/ 0 w 378"/>
                    <a:gd name="T47" fmla="*/ 0 h 354"/>
                    <a:gd name="T48" fmla="*/ 0 w 378"/>
                    <a:gd name="T49" fmla="*/ 0 h 354"/>
                    <a:gd name="T50" fmla="*/ 0 w 378"/>
                    <a:gd name="T51" fmla="*/ 0 h 354"/>
                    <a:gd name="T52" fmla="*/ 0 w 378"/>
                    <a:gd name="T53" fmla="*/ 0 h 354"/>
                    <a:gd name="T54" fmla="*/ 0 w 378"/>
                    <a:gd name="T55" fmla="*/ 0 h 354"/>
                    <a:gd name="T56" fmla="*/ 0 w 378"/>
                    <a:gd name="T57" fmla="*/ 0 h 354"/>
                    <a:gd name="T58" fmla="*/ 0 w 378"/>
                    <a:gd name="T59" fmla="*/ 0 h 35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78" h="354">
                      <a:moveTo>
                        <a:pt x="115" y="354"/>
                      </a:moveTo>
                      <a:lnTo>
                        <a:pt x="110" y="354"/>
                      </a:lnTo>
                      <a:lnTo>
                        <a:pt x="106" y="352"/>
                      </a:lnTo>
                      <a:lnTo>
                        <a:pt x="101" y="349"/>
                      </a:lnTo>
                      <a:lnTo>
                        <a:pt x="97" y="345"/>
                      </a:lnTo>
                      <a:lnTo>
                        <a:pt x="5" y="237"/>
                      </a:lnTo>
                      <a:lnTo>
                        <a:pt x="1" y="228"/>
                      </a:lnTo>
                      <a:lnTo>
                        <a:pt x="0" y="218"/>
                      </a:lnTo>
                      <a:lnTo>
                        <a:pt x="3" y="209"/>
                      </a:lnTo>
                      <a:lnTo>
                        <a:pt x="9" y="201"/>
                      </a:lnTo>
                      <a:lnTo>
                        <a:pt x="17" y="198"/>
                      </a:lnTo>
                      <a:lnTo>
                        <a:pt x="28" y="196"/>
                      </a:lnTo>
                      <a:lnTo>
                        <a:pt x="35" y="199"/>
                      </a:lnTo>
                      <a:lnTo>
                        <a:pt x="43" y="205"/>
                      </a:lnTo>
                      <a:lnTo>
                        <a:pt x="115" y="290"/>
                      </a:lnTo>
                      <a:lnTo>
                        <a:pt x="335" y="9"/>
                      </a:lnTo>
                      <a:lnTo>
                        <a:pt x="342" y="3"/>
                      </a:lnTo>
                      <a:lnTo>
                        <a:pt x="351" y="0"/>
                      </a:lnTo>
                      <a:lnTo>
                        <a:pt x="360" y="1"/>
                      </a:lnTo>
                      <a:lnTo>
                        <a:pt x="369" y="5"/>
                      </a:lnTo>
                      <a:lnTo>
                        <a:pt x="376" y="13"/>
                      </a:lnTo>
                      <a:lnTo>
                        <a:pt x="378" y="21"/>
                      </a:lnTo>
                      <a:lnTo>
                        <a:pt x="378" y="31"/>
                      </a:lnTo>
                      <a:lnTo>
                        <a:pt x="373" y="39"/>
                      </a:lnTo>
                      <a:lnTo>
                        <a:pt x="135" y="345"/>
                      </a:lnTo>
                      <a:lnTo>
                        <a:pt x="131" y="349"/>
                      </a:lnTo>
                      <a:lnTo>
                        <a:pt x="127" y="352"/>
                      </a:lnTo>
                      <a:lnTo>
                        <a:pt x="122" y="353"/>
                      </a:lnTo>
                      <a:lnTo>
                        <a:pt x="117" y="354"/>
                      </a:lnTo>
                      <a:lnTo>
                        <a:pt x="115" y="35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Freeform 24"/>
                <p:cNvSpPr>
                  <a:spLocks/>
                </p:cNvSpPr>
                <p:nvPr/>
              </p:nvSpPr>
              <p:spPr bwMode="auto">
                <a:xfrm>
                  <a:off x="3062952" y="4678352"/>
                  <a:ext cx="201058" cy="130246"/>
                </a:xfrm>
                <a:custGeom>
                  <a:avLst/>
                  <a:gdLst>
                    <a:gd name="T0" fmla="*/ 0 w 213"/>
                    <a:gd name="T1" fmla="*/ 0 h 137"/>
                    <a:gd name="T2" fmla="*/ 0 w 213"/>
                    <a:gd name="T3" fmla="*/ 0 h 137"/>
                    <a:gd name="T4" fmla="*/ 0 w 213"/>
                    <a:gd name="T5" fmla="*/ 0 h 137"/>
                    <a:gd name="T6" fmla="*/ 0 w 213"/>
                    <a:gd name="T7" fmla="*/ 0 h 1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" h="137">
                      <a:moveTo>
                        <a:pt x="0" y="137"/>
                      </a:moveTo>
                      <a:lnTo>
                        <a:pt x="213" y="0"/>
                      </a:lnTo>
                      <a:lnTo>
                        <a:pt x="0" y="0"/>
                      </a:ln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Rectangle 26"/>
                <p:cNvSpPr>
                  <a:spLocks noChangeArrowheads="1"/>
                </p:cNvSpPr>
                <p:nvPr/>
              </p:nvSpPr>
              <p:spPr bwMode="auto">
                <a:xfrm>
                  <a:off x="2066160" y="2534955"/>
                  <a:ext cx="872194" cy="17271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rgbClr val="3A1D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rgbClr val="3A1D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Freeform 27"/>
                <p:cNvSpPr>
                  <a:spLocks/>
                </p:cNvSpPr>
                <p:nvPr/>
              </p:nvSpPr>
              <p:spPr bwMode="auto">
                <a:xfrm>
                  <a:off x="2213413" y="2297114"/>
                  <a:ext cx="577687" cy="237841"/>
                </a:xfrm>
                <a:custGeom>
                  <a:avLst/>
                  <a:gdLst>
                    <a:gd name="T0" fmla="*/ 0 w 612"/>
                    <a:gd name="T1" fmla="*/ 0 h 251"/>
                    <a:gd name="T2" fmla="*/ 0 w 612"/>
                    <a:gd name="T3" fmla="*/ 0 h 251"/>
                    <a:gd name="T4" fmla="*/ 0 w 612"/>
                    <a:gd name="T5" fmla="*/ 0 h 251"/>
                    <a:gd name="T6" fmla="*/ 0 w 612"/>
                    <a:gd name="T7" fmla="*/ 0 h 251"/>
                    <a:gd name="T8" fmla="*/ 0 w 612"/>
                    <a:gd name="T9" fmla="*/ 0 h 251"/>
                    <a:gd name="T10" fmla="*/ 0 w 612"/>
                    <a:gd name="T11" fmla="*/ 0 h 251"/>
                    <a:gd name="T12" fmla="*/ 0 w 612"/>
                    <a:gd name="T13" fmla="*/ 0 h 251"/>
                    <a:gd name="T14" fmla="*/ 0 w 612"/>
                    <a:gd name="T15" fmla="*/ 0 h 251"/>
                    <a:gd name="T16" fmla="*/ 0 w 612"/>
                    <a:gd name="T17" fmla="*/ 0 h 251"/>
                    <a:gd name="T18" fmla="*/ 0 w 612"/>
                    <a:gd name="T19" fmla="*/ 0 h 251"/>
                    <a:gd name="T20" fmla="*/ 0 w 612"/>
                    <a:gd name="T21" fmla="*/ 0 h 251"/>
                    <a:gd name="T22" fmla="*/ 0 w 612"/>
                    <a:gd name="T23" fmla="*/ 0 h 251"/>
                    <a:gd name="T24" fmla="*/ 0 w 612"/>
                    <a:gd name="T25" fmla="*/ 0 h 251"/>
                    <a:gd name="T26" fmla="*/ 0 w 612"/>
                    <a:gd name="T27" fmla="*/ 0 h 251"/>
                    <a:gd name="T28" fmla="*/ 0 w 612"/>
                    <a:gd name="T29" fmla="*/ 0 h 251"/>
                    <a:gd name="T30" fmla="*/ 0 w 612"/>
                    <a:gd name="T31" fmla="*/ 0 h 251"/>
                    <a:gd name="T32" fmla="*/ 0 w 612"/>
                    <a:gd name="T33" fmla="*/ 0 h 251"/>
                    <a:gd name="T34" fmla="*/ 0 w 612"/>
                    <a:gd name="T35" fmla="*/ 0 h 251"/>
                    <a:gd name="T36" fmla="*/ 0 w 612"/>
                    <a:gd name="T37" fmla="*/ 0 h 251"/>
                    <a:gd name="T38" fmla="*/ 0 w 612"/>
                    <a:gd name="T39" fmla="*/ 0 h 251"/>
                    <a:gd name="T40" fmla="*/ 0 w 612"/>
                    <a:gd name="T41" fmla="*/ 0 h 251"/>
                    <a:gd name="T42" fmla="*/ 0 w 612"/>
                    <a:gd name="T43" fmla="*/ 0 h 251"/>
                    <a:gd name="T44" fmla="*/ 0 w 612"/>
                    <a:gd name="T45" fmla="*/ 0 h 251"/>
                    <a:gd name="T46" fmla="*/ 0 w 612"/>
                    <a:gd name="T47" fmla="*/ 0 h 251"/>
                    <a:gd name="T48" fmla="*/ 0 w 612"/>
                    <a:gd name="T49" fmla="*/ 0 h 251"/>
                    <a:gd name="T50" fmla="*/ 0 w 612"/>
                    <a:gd name="T51" fmla="*/ 0 h 251"/>
                    <a:gd name="T52" fmla="*/ 0 w 612"/>
                    <a:gd name="T53" fmla="*/ 0 h 251"/>
                    <a:gd name="T54" fmla="*/ 0 w 612"/>
                    <a:gd name="T55" fmla="*/ 0 h 251"/>
                    <a:gd name="T56" fmla="*/ 0 w 612"/>
                    <a:gd name="T57" fmla="*/ 0 h 251"/>
                    <a:gd name="T58" fmla="*/ 0 w 612"/>
                    <a:gd name="T59" fmla="*/ 0 h 251"/>
                    <a:gd name="T60" fmla="*/ 0 w 612"/>
                    <a:gd name="T61" fmla="*/ 0 h 251"/>
                    <a:gd name="T62" fmla="*/ 0 w 612"/>
                    <a:gd name="T63" fmla="*/ 0 h 251"/>
                    <a:gd name="T64" fmla="*/ 0 w 612"/>
                    <a:gd name="T65" fmla="*/ 0 h 251"/>
                    <a:gd name="T66" fmla="*/ 0 w 612"/>
                    <a:gd name="T67" fmla="*/ 0 h 251"/>
                    <a:gd name="T68" fmla="*/ 0 w 612"/>
                    <a:gd name="T69" fmla="*/ 0 h 251"/>
                    <a:gd name="T70" fmla="*/ 0 w 612"/>
                    <a:gd name="T71" fmla="*/ 0 h 251"/>
                    <a:gd name="T72" fmla="*/ 0 w 612"/>
                    <a:gd name="T73" fmla="*/ 0 h 251"/>
                    <a:gd name="T74" fmla="*/ 0 w 612"/>
                    <a:gd name="T75" fmla="*/ 0 h 251"/>
                    <a:gd name="T76" fmla="*/ 0 w 612"/>
                    <a:gd name="T77" fmla="*/ 0 h 251"/>
                    <a:gd name="T78" fmla="*/ 0 w 612"/>
                    <a:gd name="T79" fmla="*/ 0 h 251"/>
                    <a:gd name="T80" fmla="*/ 0 w 612"/>
                    <a:gd name="T81" fmla="*/ 0 h 251"/>
                    <a:gd name="T82" fmla="*/ 0 w 612"/>
                    <a:gd name="T83" fmla="*/ 0 h 251"/>
                    <a:gd name="T84" fmla="*/ 0 w 612"/>
                    <a:gd name="T85" fmla="*/ 0 h 25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612" h="251">
                      <a:moveTo>
                        <a:pt x="66" y="251"/>
                      </a:moveTo>
                      <a:lnTo>
                        <a:pt x="66" y="247"/>
                      </a:lnTo>
                      <a:lnTo>
                        <a:pt x="70" y="210"/>
                      </a:lnTo>
                      <a:lnTo>
                        <a:pt x="81" y="177"/>
                      </a:lnTo>
                      <a:lnTo>
                        <a:pt x="96" y="146"/>
                      </a:lnTo>
                      <a:lnTo>
                        <a:pt x="119" y="120"/>
                      </a:lnTo>
                      <a:lnTo>
                        <a:pt x="146" y="98"/>
                      </a:lnTo>
                      <a:lnTo>
                        <a:pt x="176" y="81"/>
                      </a:lnTo>
                      <a:lnTo>
                        <a:pt x="210" y="70"/>
                      </a:lnTo>
                      <a:lnTo>
                        <a:pt x="247" y="66"/>
                      </a:lnTo>
                      <a:lnTo>
                        <a:pt x="366" y="66"/>
                      </a:lnTo>
                      <a:lnTo>
                        <a:pt x="401" y="70"/>
                      </a:lnTo>
                      <a:lnTo>
                        <a:pt x="435" y="81"/>
                      </a:lnTo>
                      <a:lnTo>
                        <a:pt x="467" y="98"/>
                      </a:lnTo>
                      <a:lnTo>
                        <a:pt x="493" y="120"/>
                      </a:lnTo>
                      <a:lnTo>
                        <a:pt x="515" y="146"/>
                      </a:lnTo>
                      <a:lnTo>
                        <a:pt x="532" y="177"/>
                      </a:lnTo>
                      <a:lnTo>
                        <a:pt x="543" y="210"/>
                      </a:lnTo>
                      <a:lnTo>
                        <a:pt x="547" y="247"/>
                      </a:lnTo>
                      <a:lnTo>
                        <a:pt x="547" y="251"/>
                      </a:lnTo>
                      <a:lnTo>
                        <a:pt x="612" y="251"/>
                      </a:lnTo>
                      <a:lnTo>
                        <a:pt x="612" y="247"/>
                      </a:lnTo>
                      <a:lnTo>
                        <a:pt x="608" y="202"/>
                      </a:lnTo>
                      <a:lnTo>
                        <a:pt x="598" y="160"/>
                      </a:lnTo>
                      <a:lnTo>
                        <a:pt x="579" y="123"/>
                      </a:lnTo>
                      <a:lnTo>
                        <a:pt x="555" y="88"/>
                      </a:lnTo>
                      <a:lnTo>
                        <a:pt x="524" y="58"/>
                      </a:lnTo>
                      <a:lnTo>
                        <a:pt x="490" y="34"/>
                      </a:lnTo>
                      <a:lnTo>
                        <a:pt x="452" y="15"/>
                      </a:lnTo>
                      <a:lnTo>
                        <a:pt x="411" y="5"/>
                      </a:lnTo>
                      <a:lnTo>
                        <a:pt x="366" y="0"/>
                      </a:lnTo>
                      <a:lnTo>
                        <a:pt x="247" y="0"/>
                      </a:lnTo>
                      <a:lnTo>
                        <a:pt x="202" y="5"/>
                      </a:lnTo>
                      <a:lnTo>
                        <a:pt x="161" y="15"/>
                      </a:lnTo>
                      <a:lnTo>
                        <a:pt x="123" y="34"/>
                      </a:lnTo>
                      <a:lnTo>
                        <a:pt x="87" y="58"/>
                      </a:lnTo>
                      <a:lnTo>
                        <a:pt x="57" y="88"/>
                      </a:lnTo>
                      <a:lnTo>
                        <a:pt x="34" y="123"/>
                      </a:lnTo>
                      <a:lnTo>
                        <a:pt x="15" y="160"/>
                      </a:lnTo>
                      <a:lnTo>
                        <a:pt x="4" y="202"/>
                      </a:lnTo>
                      <a:lnTo>
                        <a:pt x="0" y="247"/>
                      </a:lnTo>
                      <a:lnTo>
                        <a:pt x="0" y="251"/>
                      </a:lnTo>
                      <a:lnTo>
                        <a:pt x="66" y="25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3125789" y="1673225"/>
                <a:ext cx="1955799" cy="4491038"/>
                <a:chOff x="3125789" y="1673225"/>
                <a:chExt cx="1955799" cy="4491038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3624263" y="1673225"/>
                  <a:ext cx="1457325" cy="4491038"/>
                  <a:chOff x="3624263" y="1673225"/>
                  <a:chExt cx="1457325" cy="4491038"/>
                </a:xfrm>
              </p:grpSpPr>
              <p:sp>
                <p:nvSpPr>
                  <p:cNvPr id="28" name="Freeform 27"/>
                  <p:cNvSpPr/>
                  <p:nvPr/>
                </p:nvSpPr>
                <p:spPr>
                  <a:xfrm>
                    <a:off x="3624263" y="1673225"/>
                    <a:ext cx="1384300" cy="4491038"/>
                  </a:xfrm>
                  <a:custGeom>
                    <a:avLst/>
                    <a:gdLst>
                      <a:gd name="connsiteX0" fmla="*/ 0 w 1312606"/>
                      <a:gd name="connsiteY0" fmla="*/ 0 h 3866924"/>
                      <a:gd name="connsiteX1" fmla="*/ 127243 w 1312606"/>
                      <a:gd name="connsiteY1" fmla="*/ 49074 h 3866924"/>
                      <a:gd name="connsiteX2" fmla="*/ 1312606 w 1312606"/>
                      <a:gd name="connsiteY2" fmla="*/ 1933462 h 3866924"/>
                      <a:gd name="connsiteX3" fmla="*/ 127243 w 1312606"/>
                      <a:gd name="connsiteY3" fmla="*/ 3817850 h 3866924"/>
                      <a:gd name="connsiteX4" fmla="*/ 0 w 1312606"/>
                      <a:gd name="connsiteY4" fmla="*/ 3866924 h 3866924"/>
                      <a:gd name="connsiteX0" fmla="*/ 0 w 1312606"/>
                      <a:gd name="connsiteY0" fmla="*/ 3866924 h 3958364"/>
                      <a:gd name="connsiteX1" fmla="*/ 0 w 1312606"/>
                      <a:gd name="connsiteY1" fmla="*/ 0 h 3958364"/>
                      <a:gd name="connsiteX2" fmla="*/ 127243 w 1312606"/>
                      <a:gd name="connsiteY2" fmla="*/ 49074 h 3958364"/>
                      <a:gd name="connsiteX3" fmla="*/ 1312606 w 1312606"/>
                      <a:gd name="connsiteY3" fmla="*/ 1933462 h 3958364"/>
                      <a:gd name="connsiteX4" fmla="*/ 127243 w 1312606"/>
                      <a:gd name="connsiteY4" fmla="*/ 3817850 h 3958364"/>
                      <a:gd name="connsiteX5" fmla="*/ 91440 w 1312606"/>
                      <a:gd name="connsiteY5" fmla="*/ 3958364 h 3958364"/>
                      <a:gd name="connsiteX0" fmla="*/ 0 w 1312606"/>
                      <a:gd name="connsiteY0" fmla="*/ 3866924 h 3866924"/>
                      <a:gd name="connsiteX1" fmla="*/ 0 w 1312606"/>
                      <a:gd name="connsiteY1" fmla="*/ 0 h 3866924"/>
                      <a:gd name="connsiteX2" fmla="*/ 127243 w 1312606"/>
                      <a:gd name="connsiteY2" fmla="*/ 49074 h 3866924"/>
                      <a:gd name="connsiteX3" fmla="*/ 1312606 w 1312606"/>
                      <a:gd name="connsiteY3" fmla="*/ 1933462 h 3866924"/>
                      <a:gd name="connsiteX4" fmla="*/ 127243 w 1312606"/>
                      <a:gd name="connsiteY4" fmla="*/ 3817850 h 3866924"/>
                      <a:gd name="connsiteX0" fmla="*/ 0 w 1312606"/>
                      <a:gd name="connsiteY0" fmla="*/ 0 h 3817850"/>
                      <a:gd name="connsiteX1" fmla="*/ 127243 w 1312606"/>
                      <a:gd name="connsiteY1" fmla="*/ 49074 h 3817850"/>
                      <a:gd name="connsiteX2" fmla="*/ 1312606 w 1312606"/>
                      <a:gd name="connsiteY2" fmla="*/ 1933462 h 3817850"/>
                      <a:gd name="connsiteX3" fmla="*/ 127243 w 1312606"/>
                      <a:gd name="connsiteY3" fmla="*/ 3817850 h 3817850"/>
                      <a:gd name="connsiteX0" fmla="*/ 0 w 1185363"/>
                      <a:gd name="connsiteY0" fmla="*/ 0 h 3768776"/>
                      <a:gd name="connsiteX1" fmla="*/ 1185363 w 1185363"/>
                      <a:gd name="connsiteY1" fmla="*/ 1884388 h 3768776"/>
                      <a:gd name="connsiteX2" fmla="*/ 0 w 1185363"/>
                      <a:gd name="connsiteY2" fmla="*/ 3768776 h 37687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85363" h="3768776">
                        <a:moveTo>
                          <a:pt x="0" y="0"/>
                        </a:moveTo>
                        <a:cubicBezTo>
                          <a:pt x="696588" y="310464"/>
                          <a:pt x="1185363" y="1037279"/>
                          <a:pt x="1185363" y="1884388"/>
                        </a:cubicBezTo>
                        <a:cubicBezTo>
                          <a:pt x="1185363" y="2731498"/>
                          <a:pt x="696588" y="3458313"/>
                          <a:pt x="0" y="3768776"/>
                        </a:cubicBezTo>
                      </a:path>
                    </a:pathLst>
                  </a:custGeom>
                  <a:noFill/>
                  <a:ln w="12700">
                    <a:solidFill>
                      <a:srgbClr val="A3A3A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4179888" y="2038350"/>
                    <a:ext cx="146050" cy="146050"/>
                  </a:xfrm>
                  <a:prstGeom prst="ellipse">
                    <a:avLst/>
                  </a:prstGeom>
                  <a:solidFill>
                    <a:srgbClr val="00B050"/>
                  </a:solidFill>
                  <a:ln w="12700"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4775200" y="2943226"/>
                    <a:ext cx="146050" cy="14446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1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4935538" y="3846513"/>
                    <a:ext cx="146050" cy="144462"/>
                  </a:xfrm>
                  <a:prstGeom prst="ellipse">
                    <a:avLst/>
                  </a:prstGeom>
                  <a:solidFill>
                    <a:srgbClr val="00B050"/>
                  </a:solidFill>
                  <a:ln w="12700"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1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4776788" y="4749800"/>
                    <a:ext cx="146050" cy="14605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1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4211638" y="5653088"/>
                    <a:ext cx="146050" cy="146050"/>
                  </a:xfrm>
                  <a:prstGeom prst="ellipse">
                    <a:avLst/>
                  </a:prstGeom>
                  <a:solidFill>
                    <a:srgbClr val="00B050"/>
                  </a:solidFill>
                  <a:ln w="12700"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1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7" name="Freeform 26"/>
                <p:cNvSpPr/>
                <p:nvPr/>
              </p:nvSpPr>
              <p:spPr>
                <a:xfrm>
                  <a:off x="3125789" y="1733550"/>
                  <a:ext cx="1525587" cy="4370388"/>
                </a:xfrm>
                <a:custGeom>
                  <a:avLst/>
                  <a:gdLst>
                    <a:gd name="connsiteX0" fmla="*/ 0 w 1306285"/>
                    <a:gd name="connsiteY0" fmla="*/ 0 h 3853156"/>
                    <a:gd name="connsiteX1" fmla="*/ 38637 w 1306285"/>
                    <a:gd name="connsiteY1" fmla="*/ 14142 h 3853156"/>
                    <a:gd name="connsiteX2" fmla="*/ 1306285 w 1306285"/>
                    <a:gd name="connsiteY2" fmla="*/ 1926578 h 3853156"/>
                    <a:gd name="connsiteX3" fmla="*/ 38637 w 1306285"/>
                    <a:gd name="connsiteY3" fmla="*/ 3839015 h 3853156"/>
                    <a:gd name="connsiteX4" fmla="*/ 0 w 1306285"/>
                    <a:gd name="connsiteY4" fmla="*/ 3853156 h 3853156"/>
                    <a:gd name="connsiteX5" fmla="*/ 0 w 1306285"/>
                    <a:gd name="connsiteY5" fmla="*/ 3668526 h 3853156"/>
                    <a:gd name="connsiteX6" fmla="*/ 138786 w 1306285"/>
                    <a:gd name="connsiteY6" fmla="*/ 3601669 h 3853156"/>
                    <a:gd name="connsiteX7" fmla="*/ 1135758 w 1306285"/>
                    <a:gd name="connsiteY7" fmla="*/ 1926578 h 3853156"/>
                    <a:gd name="connsiteX8" fmla="*/ 138786 w 1306285"/>
                    <a:gd name="connsiteY8" fmla="*/ 251487 h 3853156"/>
                    <a:gd name="connsiteX9" fmla="*/ 0 w 1306285"/>
                    <a:gd name="connsiteY9" fmla="*/ 184631 h 3853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6285" h="3853156">
                      <a:moveTo>
                        <a:pt x="0" y="0"/>
                      </a:moveTo>
                      <a:lnTo>
                        <a:pt x="38637" y="14142"/>
                      </a:lnTo>
                      <a:cubicBezTo>
                        <a:pt x="783581" y="329226"/>
                        <a:pt x="1306285" y="1066860"/>
                        <a:pt x="1306285" y="1926578"/>
                      </a:cubicBezTo>
                      <a:cubicBezTo>
                        <a:pt x="1306285" y="2786297"/>
                        <a:pt x="783581" y="3523930"/>
                        <a:pt x="38637" y="3839015"/>
                      </a:cubicBezTo>
                      <a:lnTo>
                        <a:pt x="0" y="3853156"/>
                      </a:lnTo>
                      <a:lnTo>
                        <a:pt x="0" y="3668526"/>
                      </a:lnTo>
                      <a:lnTo>
                        <a:pt x="138786" y="3601669"/>
                      </a:lnTo>
                      <a:cubicBezTo>
                        <a:pt x="732627" y="3279075"/>
                        <a:pt x="1135758" y="2649905"/>
                        <a:pt x="1135758" y="1926578"/>
                      </a:cubicBezTo>
                      <a:cubicBezTo>
                        <a:pt x="1135758" y="1203252"/>
                        <a:pt x="732627" y="574082"/>
                        <a:pt x="138786" y="251487"/>
                      </a:cubicBezTo>
                      <a:lnTo>
                        <a:pt x="0" y="18463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4722221" y="1846264"/>
              <a:ext cx="5723802" cy="4260147"/>
              <a:chOff x="4722221" y="1846264"/>
              <a:chExt cx="5723802" cy="426014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185770" y="2661939"/>
                <a:ext cx="5260253" cy="714450"/>
                <a:chOff x="5185770" y="2661939"/>
                <a:chExt cx="5260253" cy="714450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5185770" y="2685791"/>
                  <a:ext cx="5059362" cy="6669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5322821" y="2661939"/>
                  <a:ext cx="5123202" cy="714450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Decide whether it should be a </a:t>
                  </a:r>
                  <a:endPara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“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Do-Confirm” vs a “Read-Do” checklist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328977" y="3534510"/>
                <a:ext cx="5057775" cy="742248"/>
                <a:chOff x="5328977" y="3534510"/>
                <a:chExt cx="5057775" cy="742248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5328977" y="3534510"/>
                  <a:ext cx="5057775" cy="7302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5513060" y="3562308"/>
                  <a:ext cx="4861455" cy="714450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How many items on the checklist – ideally between 5 and 9 items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5151508" y="4472054"/>
                <a:ext cx="5059362" cy="730250"/>
                <a:chOff x="5151508" y="4472054"/>
                <a:chExt cx="5059362" cy="730250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5151508" y="4472054"/>
                  <a:ext cx="5059362" cy="73025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270240" y="4482727"/>
                  <a:ext cx="4881562" cy="714449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Wording and layout – simple and exact, familiar to profession and easy to read</a:t>
                  </a: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4722221" y="5392477"/>
                <a:ext cx="5057775" cy="713934"/>
                <a:chOff x="4722221" y="5392477"/>
                <a:chExt cx="5057775" cy="713934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4722221" y="5392477"/>
                  <a:ext cx="5057775" cy="7139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4823821" y="5453460"/>
                  <a:ext cx="4647886" cy="408257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Test in the real world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4773614" y="1846264"/>
                <a:ext cx="5057775" cy="705169"/>
                <a:chOff x="4773614" y="1846264"/>
                <a:chExt cx="5057775" cy="705169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4773614" y="1846264"/>
                  <a:ext cx="5057775" cy="7051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975226" y="1907248"/>
                  <a:ext cx="4856163" cy="40825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Define clear pause points for usage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205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17 sgardh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27176"/>
      </a:accent1>
      <a:accent2>
        <a:srgbClr val="E27938"/>
      </a:accent2>
      <a:accent3>
        <a:srgbClr val="2E3639"/>
      </a:accent3>
      <a:accent4>
        <a:srgbClr val="B94539"/>
      </a:accent4>
      <a:accent5>
        <a:srgbClr val="2C2C2C"/>
      </a:accent5>
      <a:accent6>
        <a:srgbClr val="434343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150">
      <a:dk1>
        <a:sysClr val="windowText" lastClr="000000"/>
      </a:dk1>
      <a:lt1>
        <a:sysClr val="window" lastClr="FFFFFF"/>
      </a:lt1>
      <a:dk2>
        <a:srgbClr val="C74F05"/>
      </a:dk2>
      <a:lt2>
        <a:srgbClr val="FCB895"/>
      </a:lt2>
      <a:accent1>
        <a:srgbClr val="519590"/>
      </a:accent1>
      <a:accent2>
        <a:srgbClr val="B7D7D5"/>
      </a:accent2>
      <a:accent3>
        <a:srgbClr val="767171"/>
      </a:accent3>
      <a:accent4>
        <a:srgbClr val="C0BCBC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webextension1.xml><?xml version="1.0" encoding="utf-8"?>
<we:webextension xmlns:we="http://schemas.microsoft.com/office/webextensions/webextension/2010/11" id="{309C6260-14A4-4FCF-BFBF-2033B00A0D05}">
  <we:reference id="wa104221182" version="3.3.0.0" store="en-US" storeType="OMEX"/>
  <we:alternateReferences>
    <we:reference id="wa104221182" version="3.3.0.0" store="wa104221182" storeType="OMEX"/>
  </we:alternateReferences>
  <we:properties>
    <we:property name="endtime" value="0"/>
    <we:property name="starttime" value="0"/>
    <we:property name="autoplay" value="0"/>
    <we:property name="vid" value="&quot;https://www.youtube.com/watch?v=CIFhLUiT8H0&quot;"/>
    <we:property name="slideId" value="259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10059</TotalTime>
  <Words>698</Words>
  <Application>Microsoft Office PowerPoint</Application>
  <PresentationFormat>On-screen Show (4:3)</PresentationFormat>
  <Paragraphs>89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Aharoni</vt:lpstr>
      <vt:lpstr>Arial</vt:lpstr>
      <vt:lpstr>Calibri</vt:lpstr>
      <vt:lpstr>Calibri Light</vt:lpstr>
      <vt:lpstr>Cambria Math</vt:lpstr>
      <vt:lpstr>Georgia</vt:lpstr>
      <vt:lpstr>Helvetica</vt:lpstr>
      <vt:lpstr>Times New Roman</vt:lpstr>
      <vt:lpstr>Office Theme</vt:lpstr>
      <vt:lpstr>1_Office Theme</vt:lpstr>
      <vt:lpstr>2_Office Theme</vt:lpstr>
      <vt:lpstr>PowerPoint Presentation</vt:lpstr>
      <vt:lpstr>About the Author</vt:lpstr>
      <vt:lpstr>PowerPoint Presentation</vt:lpstr>
      <vt:lpstr>PowerPoint Presentation</vt:lpstr>
      <vt:lpstr>Dr. Gawande asserts that checklists help to reduce errors when expertise or even “hyper-specialization” is not enough</vt:lpstr>
      <vt:lpstr>Not all checklists are created equal…</vt:lpstr>
      <vt:lpstr>Dr. Gawande goes on to describe 3 types of problems</vt:lpstr>
      <vt:lpstr>Given that most critical work people do is not simple…</vt:lpstr>
      <vt:lpstr>Key Decisions for Checklists</vt:lpstr>
      <vt:lpstr>The Surgery Checklist</vt:lpstr>
      <vt:lpstr>PowerPoint Presentation</vt:lpstr>
      <vt:lpstr>8 out of the 29 “Never Events” or SRE’s (serious reportable events) are related to Surgical Services</vt:lpstr>
      <vt:lpstr>Checklists in “your” areas?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Ford, William</dc:creator>
  <cp:lastModifiedBy>Ford, William</cp:lastModifiedBy>
  <cp:revision>43</cp:revision>
  <dcterms:created xsi:type="dcterms:W3CDTF">2018-07-16T20:32:27Z</dcterms:created>
  <dcterms:modified xsi:type="dcterms:W3CDTF">2018-07-25T20:04:56Z</dcterms:modified>
</cp:coreProperties>
</file>